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2874" r:id="rId6"/>
    <p:sldId id="2851" r:id="rId7"/>
    <p:sldId id="277" r:id="rId8"/>
    <p:sldId id="263" r:id="rId9"/>
    <p:sldId id="2950" r:id="rId10"/>
    <p:sldId id="2951" r:id="rId11"/>
    <p:sldId id="278" r:id="rId12"/>
    <p:sldId id="274" r:id="rId13"/>
    <p:sldId id="265" r:id="rId14"/>
    <p:sldId id="266" r:id="rId15"/>
    <p:sldId id="2908" r:id="rId16"/>
    <p:sldId id="2909" r:id="rId17"/>
    <p:sldId id="2945" r:id="rId18"/>
    <p:sldId id="279" r:id="rId19"/>
    <p:sldId id="259" r:id="rId20"/>
    <p:sldId id="268" r:id="rId21"/>
    <p:sldId id="2899" r:id="rId22"/>
    <p:sldId id="2975" r:id="rId23"/>
    <p:sldId id="2974" r:id="rId24"/>
    <p:sldId id="2943" r:id="rId25"/>
    <p:sldId id="2946" r:id="rId26"/>
    <p:sldId id="2947" r:id="rId27"/>
    <p:sldId id="2948" r:id="rId28"/>
    <p:sldId id="280" r:id="rId29"/>
    <p:sldId id="2949" r:id="rId30"/>
    <p:sldId id="2852" r:id="rId31"/>
    <p:sldId id="270" r:id="rId32"/>
    <p:sldId id="2848" r:id="rId33"/>
  </p:sldIdLst>
  <p:sldSz cx="12192000" cy="6858000"/>
  <p:notesSz cx="6858000" cy="9144000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0"/>
  </p:normalViewPr>
  <p:slideViewPr>
    <p:cSldViewPr snapToGrid="0" snapToObjects="1" showGuides="1">
      <p:cViewPr varScale="1">
        <p:scale>
          <a:sx n="51" d="100"/>
          <a:sy n="51" d="100"/>
        </p:scale>
        <p:origin x="66" y="4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7" Type="http://schemas.openxmlformats.org/officeDocument/2006/relationships/tags" Target="tags/tag24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GIF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9230B-5952-B24F-B357-91B4738BBE8A}" type="datetimeFigureOut">
              <a:rPr lang="zh-CN" altLang="en-US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5FA958-7945-9340-8D39-0AAA3B00BFAA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FA958-7945-9340-8D39-0AAA3B00BFAA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79573-E88B-514E-A7CD-12FA9ACE4394}" type="datetimeFigureOut">
              <a:rPr lang="zh-CN" altLang="en-US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4147C-030A-924E-A876-2D923861F7B0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GIF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tags" Target="../tags/tag5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6.png"/><Relationship Id="rId3" Type="http://schemas.openxmlformats.org/officeDocument/2006/relationships/tags" Target="../tags/tag7.xml"/><Relationship Id="rId2" Type="http://schemas.openxmlformats.org/officeDocument/2006/relationships/image" Target="../media/image15.png"/><Relationship Id="rId1" Type="http://schemas.openxmlformats.org/officeDocument/2006/relationships/tags" Target="../tags/tag6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8.xml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tags" Target="../tags/tag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3.png"/><Relationship Id="rId3" Type="http://schemas.openxmlformats.org/officeDocument/2006/relationships/tags" Target="../tags/tag11.xml"/><Relationship Id="rId2" Type="http://schemas.openxmlformats.org/officeDocument/2006/relationships/image" Target="../media/image22.png"/><Relationship Id="rId1" Type="http://schemas.openxmlformats.org/officeDocument/2006/relationships/tags" Target="../tags/tag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tags" Target="../tags/tag14.xml"/><Relationship Id="rId4" Type="http://schemas.openxmlformats.org/officeDocument/2006/relationships/image" Target="../media/image25.png"/><Relationship Id="rId3" Type="http://schemas.openxmlformats.org/officeDocument/2006/relationships/tags" Target="../tags/tag13.xml"/><Relationship Id="rId2" Type="http://schemas.openxmlformats.org/officeDocument/2006/relationships/image" Target="../media/image24.png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8.png"/><Relationship Id="rId3" Type="http://schemas.openxmlformats.org/officeDocument/2006/relationships/tags" Target="../tags/tag16.xml"/><Relationship Id="rId2" Type="http://schemas.openxmlformats.org/officeDocument/2006/relationships/image" Target="../media/image27.png"/><Relationship Id="rId1" Type="http://schemas.openxmlformats.org/officeDocument/2006/relationships/tags" Target="../tags/tag15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0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20.xml"/><Relationship Id="rId6" Type="http://schemas.openxmlformats.org/officeDocument/2006/relationships/image" Target="../media/image31.png"/><Relationship Id="rId5" Type="http://schemas.openxmlformats.org/officeDocument/2006/relationships/tags" Target="../tags/tag19.xml"/><Relationship Id="rId4" Type="http://schemas.openxmlformats.org/officeDocument/2006/relationships/image" Target="../media/image30.png"/><Relationship Id="rId3" Type="http://schemas.openxmlformats.org/officeDocument/2006/relationships/tags" Target="../tags/tag18.xml"/><Relationship Id="rId2" Type="http://schemas.openxmlformats.org/officeDocument/2006/relationships/image" Target="../media/image29.png"/><Relationship Id="rId1" Type="http://schemas.openxmlformats.org/officeDocument/2006/relationships/tags" Target="../tags/tag17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2.png"/><Relationship Id="rId1" Type="http://schemas.openxmlformats.org/officeDocument/2006/relationships/tags" Target="../tags/tag21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5.png"/><Relationship Id="rId1" Type="http://schemas.openxmlformats.org/officeDocument/2006/relationships/tags" Target="../tags/tag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6.png"/><Relationship Id="rId1" Type="http://schemas.openxmlformats.org/officeDocument/2006/relationships/tags" Target="../tags/tag23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tags" Target="../tags/tag4.xml"/><Relationship Id="rId2" Type="http://schemas.openxmlformats.org/officeDocument/2006/relationships/image" Target="../media/image5.png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GIF"/><Relationship Id="rId1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9739" y="0"/>
            <a:ext cx="18891478" cy="6858000"/>
          </a:xfrm>
          <a:prstGeom prst="rect">
            <a:avLst/>
          </a:prstGeom>
          <a:blipFill>
            <a:blip r:embed="rId2"/>
            <a:stretch>
              <a:fillRect l="-12532" r="-12532"/>
            </a:stretch>
          </a:blipFill>
        </p:spPr>
      </p:pic>
      <p:sp>
        <p:nvSpPr>
          <p:cNvPr id="3" name="矩形 2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0" y="1594802"/>
            <a:ext cx="12192000" cy="3668395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7"/>
          <p:cNvSpPr txBox="1">
            <a:spLocks noChangeArrowheads="1"/>
          </p:cNvSpPr>
          <p:nvPr/>
        </p:nvSpPr>
        <p:spPr bwMode="auto">
          <a:xfrm>
            <a:off x="2875137" y="2230486"/>
            <a:ext cx="6583680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685800"/>
            <a:r>
              <a:rPr lang="zh-CN" altLang="en-US" sz="7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多功能蓝牙手套</a:t>
            </a:r>
            <a:endParaRPr lang="zh-CN" altLang="en-US" sz="72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987991" y="3544235"/>
            <a:ext cx="6357938" cy="41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bg1"/>
                </a:solidFill>
              </a:rPr>
              <a:t>Mutifunctional Bluetooth gloves</a:t>
            </a:r>
            <a:endParaRPr lang="en-US" altLang="zh-CN" sz="1400" kern="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Box 15"/>
          <p:cNvSpPr txBox="1"/>
          <p:nvPr/>
        </p:nvSpPr>
        <p:spPr>
          <a:xfrm>
            <a:off x="5940810" y="4468999"/>
            <a:ext cx="309880" cy="306705"/>
          </a:xfrm>
          <a:prstGeom prst="rect">
            <a:avLst/>
          </a:prstGeom>
          <a:solidFill>
            <a:schemeClr val="tx2">
              <a:lumMod val="75000"/>
              <a:alpha val="58000"/>
            </a:schemeClr>
          </a:solidFill>
          <a:ln>
            <a:solidFill>
              <a:schemeClr val="bg1"/>
            </a:solidFill>
          </a:ln>
          <a:effectLst/>
        </p:spPr>
        <p:txBody>
          <a:bodyPr wrap="none" rtlCol="0">
            <a:spAutoFit/>
          </a:bodyPr>
          <a:lstStyle/>
          <a:p>
            <a:pPr algn="ctr"/>
            <a:endParaRPr lang="zh-CN" altLang="en-US" sz="1400" b="1" spc="6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Lato Black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bldLvl="0" animBg="1"/>
      <p:bldP spid="5" grpId="0"/>
      <p:bldP spid="6" grpId="0"/>
      <p:bldP spid="7" grpId="0" animBg="1"/>
      <p:bldP spid="7" grpId="1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1" name="矩形 30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3405505" y="0"/>
              <a:ext cx="5233035" cy="9975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918585" y="149860"/>
              <a:ext cx="423545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自制弯曲度传感器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3048000" y="3244850"/>
            <a:ext cx="6096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 t="28447"/>
          <a:stretch>
            <a:fillRect/>
          </a:stretch>
        </p:blipFill>
        <p:spPr>
          <a:xfrm>
            <a:off x="558965" y="3159457"/>
            <a:ext cx="5282277" cy="283475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649" y="3159457"/>
            <a:ext cx="5030323" cy="282955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72239" y="1624876"/>
            <a:ext cx="7963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弯曲度传感器实际上是一个高精度的薄片电阻，电阻弯曲后阻值发生变化；</a:t>
            </a:r>
            <a:endParaRPr lang="en-US" altLang="zh-CN" dirty="0"/>
          </a:p>
          <a:p>
            <a:r>
              <a:rPr lang="zh-CN" altLang="en-US" dirty="0"/>
              <a:t>根据这个原理，我们使用塑料片、白纸、铅笔芯、电线自制了一个简易的弯曲度传感器，基本可以满足手势识别的需求。</a:t>
            </a:r>
            <a:endParaRPr lang="en-US" altLang="zh-C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635"/>
            <a:ext cx="12192000" cy="6857365"/>
            <a:chOff x="0" y="635"/>
            <a:chExt cx="12192000" cy="6857365"/>
          </a:xfrm>
        </p:grpSpPr>
        <p:sp>
          <p:nvSpPr>
            <p:cNvPr id="43" name="矩形 42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808730" y="635"/>
              <a:ext cx="4640580" cy="9785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4223982" y="149860"/>
              <a:ext cx="3821467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PCB</a:t>
              </a:r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画板、焊板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49" name="图片 4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83153" y="2767965"/>
            <a:ext cx="4973320" cy="3074670"/>
          </a:xfrm>
          <a:prstGeom prst="rect">
            <a:avLst/>
          </a:prstGeom>
        </p:spPr>
      </p:pic>
      <p:sp>
        <p:nvSpPr>
          <p:cNvPr id="50" name="文本框 49"/>
          <p:cNvSpPr txBox="1"/>
          <p:nvPr/>
        </p:nvSpPr>
        <p:spPr>
          <a:xfrm>
            <a:off x="733425" y="1294765"/>
            <a:ext cx="28555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/>
              <a:t>PCB</a:t>
            </a:r>
            <a:r>
              <a:rPr lang="zh-CN" altLang="en-US" sz="2800" b="1"/>
              <a:t>初版</a:t>
            </a:r>
            <a:r>
              <a:rPr lang="zh-CN" altLang="en-US" sz="2400" b="1"/>
              <a:t>：</a:t>
            </a:r>
            <a:endParaRPr lang="zh-CN" altLang="en-US" sz="2400" b="1"/>
          </a:p>
        </p:txBody>
      </p:sp>
      <p:pic>
        <p:nvPicPr>
          <p:cNvPr id="53" name="图片 52" descr="b85bfc5b51f0c39ee964051391187b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120" y="1195070"/>
            <a:ext cx="3357880" cy="2118995"/>
          </a:xfrm>
          <a:prstGeom prst="rect">
            <a:avLst/>
          </a:prstGeom>
        </p:spPr>
      </p:pic>
      <p:pic>
        <p:nvPicPr>
          <p:cNvPr id="54" name="图片 53" descr="4dccde102253badf292cedbb2fb88bc"/>
          <p:cNvPicPr>
            <a:picLocks noChangeAspect="1"/>
          </p:cNvPicPr>
          <p:nvPr/>
        </p:nvPicPr>
        <p:blipFill>
          <a:blip r:embed="rId4"/>
          <a:srcRect l="4138"/>
          <a:stretch>
            <a:fillRect/>
          </a:stretch>
        </p:blipFill>
        <p:spPr>
          <a:xfrm>
            <a:off x="7563485" y="3806825"/>
            <a:ext cx="3413125" cy="2035810"/>
          </a:xfrm>
          <a:prstGeom prst="rect">
            <a:avLst/>
          </a:prstGeom>
        </p:spPr>
      </p:pic>
      <p:sp>
        <p:nvSpPr>
          <p:cNvPr id="55" name="文本框 54"/>
          <p:cNvSpPr txBox="1"/>
          <p:nvPr/>
        </p:nvSpPr>
        <p:spPr>
          <a:xfrm>
            <a:off x="2583938" y="979170"/>
            <a:ext cx="5522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400" dirty="0"/>
          </a:p>
          <a:p>
            <a:r>
              <a:rPr lang="zh-CN" altLang="en-US" sz="2400" dirty="0"/>
              <a:t>体积太大，集成度低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635"/>
            <a:ext cx="12192000" cy="6857365"/>
            <a:chOff x="0" y="635"/>
            <a:chExt cx="12192000" cy="6857365"/>
          </a:xfrm>
        </p:grpSpPr>
        <p:sp>
          <p:nvSpPr>
            <p:cNvPr id="43" name="矩形 42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808730" y="635"/>
              <a:ext cx="4640580" cy="9785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4189863" y="149860"/>
              <a:ext cx="3848668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PCB</a:t>
              </a:r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画板、焊板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77265" y="1369695"/>
            <a:ext cx="2394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/>
              <a:t>PCB</a:t>
            </a:r>
            <a:r>
              <a:rPr lang="zh-CN" altLang="en-US" sz="2800" b="1"/>
              <a:t>终版：</a:t>
            </a:r>
            <a:endParaRPr lang="zh-CN" altLang="en-US" sz="2800" b="1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586730" y="1423670"/>
            <a:ext cx="6165850" cy="380619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95630" y="3140710"/>
            <a:ext cx="4500245" cy="198501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635"/>
            <a:ext cx="12192000" cy="6857365"/>
            <a:chOff x="0" y="635"/>
            <a:chExt cx="12192000" cy="6857365"/>
          </a:xfrm>
        </p:grpSpPr>
        <p:sp>
          <p:nvSpPr>
            <p:cNvPr id="43" name="矩形 42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808730" y="635"/>
              <a:ext cx="4640580" cy="9785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4299045" y="149860"/>
              <a:ext cx="3616656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PCB</a:t>
              </a:r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画板、焊板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46" name="图片 45" descr="271536fad41c22ae94ec86d7e72afe0"/>
          <p:cNvPicPr>
            <a:picLocks noChangeAspect="1"/>
          </p:cNvPicPr>
          <p:nvPr/>
        </p:nvPicPr>
        <p:blipFill>
          <a:blip r:embed="rId1"/>
          <a:srcRect l="4711" t="5847" r="10009"/>
          <a:stretch>
            <a:fillRect/>
          </a:stretch>
        </p:blipFill>
        <p:spPr>
          <a:xfrm>
            <a:off x="6457315" y="3568065"/>
            <a:ext cx="4615180" cy="2110740"/>
          </a:xfrm>
          <a:prstGeom prst="rect">
            <a:avLst/>
          </a:prstGeom>
        </p:spPr>
      </p:pic>
      <p:pic>
        <p:nvPicPr>
          <p:cNvPr id="2" name="图片 1" descr="3658cced8d241ec0a0f212ad203107c"/>
          <p:cNvPicPr>
            <a:picLocks noChangeAspect="1"/>
          </p:cNvPicPr>
          <p:nvPr/>
        </p:nvPicPr>
        <p:blipFill>
          <a:blip r:embed="rId2"/>
          <a:srcRect l="12789" t="15076" r="5159" b="13192"/>
          <a:stretch>
            <a:fillRect/>
          </a:stretch>
        </p:blipFill>
        <p:spPr>
          <a:xfrm>
            <a:off x="1204595" y="3579495"/>
            <a:ext cx="4732020" cy="2054860"/>
          </a:xfrm>
          <a:prstGeom prst="rect">
            <a:avLst/>
          </a:prstGeom>
        </p:spPr>
      </p:pic>
      <p:pic>
        <p:nvPicPr>
          <p:cNvPr id="3" name="图片 2" descr="6191bf82da62ffdd13f44239830fe7c"/>
          <p:cNvPicPr>
            <a:picLocks noChangeAspect="1"/>
          </p:cNvPicPr>
          <p:nvPr/>
        </p:nvPicPr>
        <p:blipFill>
          <a:blip r:embed="rId3"/>
          <a:srcRect l="21667" t="35694" r="27813" b="33935"/>
          <a:stretch>
            <a:fillRect/>
          </a:stretch>
        </p:blipFill>
        <p:spPr>
          <a:xfrm>
            <a:off x="6515735" y="1217930"/>
            <a:ext cx="4552315" cy="2052955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1099185" y="1376045"/>
            <a:ext cx="5028565" cy="2014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zh-CN" dirty="0"/>
              <a:t>1. </a:t>
            </a:r>
            <a:r>
              <a:rPr lang="zh-CN" altLang="en-US" dirty="0"/>
              <a:t>采用</a:t>
            </a:r>
            <a:r>
              <a:rPr lang="zh-CN" altLang="en-US" b="1" dirty="0"/>
              <a:t>板载天线</a:t>
            </a:r>
            <a:r>
              <a:rPr lang="zh-CN" altLang="en-US" dirty="0"/>
              <a:t>，可以连接蓝牙、</a:t>
            </a:r>
            <a:r>
              <a:rPr lang="en-US" altLang="zh-CN" dirty="0" err="1"/>
              <a:t>WiFi</a:t>
            </a:r>
            <a:endParaRPr lang="zh-CN" altLang="en-US" dirty="0"/>
          </a:p>
          <a:p>
            <a:pPr>
              <a:lnSpc>
                <a:spcPct val="110000"/>
              </a:lnSpc>
            </a:pPr>
            <a:r>
              <a:rPr lang="en-US" altLang="zh-CN" dirty="0"/>
              <a:t>2. esp32</a:t>
            </a:r>
            <a:r>
              <a:rPr lang="zh-CN" altLang="en-US" dirty="0"/>
              <a:t>主控芯片、</a:t>
            </a:r>
            <a:r>
              <a:rPr lang="en-US" altLang="zh-CN" dirty="0"/>
              <a:t>cp2102</a:t>
            </a:r>
            <a:r>
              <a:rPr lang="zh-CN" altLang="en-US" dirty="0"/>
              <a:t>烧录芯片、</a:t>
            </a:r>
            <a:r>
              <a:rPr lang="en-US" altLang="zh-CN" dirty="0"/>
              <a:t>lp2992</a:t>
            </a:r>
            <a:r>
              <a:rPr lang="zh-CN" altLang="en-US" dirty="0"/>
              <a:t>稳压器、</a:t>
            </a:r>
            <a:r>
              <a:rPr lang="en-US" altLang="zh-CN" dirty="0"/>
              <a:t>2108A</a:t>
            </a:r>
            <a:r>
              <a:rPr lang="zh-CN" altLang="en-US" dirty="0"/>
              <a:t>芯片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en-US" altLang="zh-CN" dirty="0"/>
              <a:t>3. 40MHz</a:t>
            </a:r>
            <a:r>
              <a:rPr lang="zh-CN" altLang="en-US" dirty="0"/>
              <a:t>晶振、</a:t>
            </a:r>
            <a:r>
              <a:rPr lang="en-US" altLang="zh-CN" dirty="0"/>
              <a:t>4MB SPI flash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en-US" altLang="zh-CN" dirty="0"/>
              <a:t>4.</a:t>
            </a:r>
            <a:r>
              <a:rPr lang="zh-CN" altLang="en-US" dirty="0">
                <a:sym typeface="+mn-ea"/>
              </a:rPr>
              <a:t>一个</a:t>
            </a:r>
            <a:r>
              <a:rPr lang="en-US" altLang="zh-CN" b="1" dirty="0">
                <a:sym typeface="+mn-ea"/>
              </a:rPr>
              <a:t>mpu6050</a:t>
            </a:r>
            <a:r>
              <a:rPr lang="zh-CN" altLang="en-US" b="1" dirty="0">
                <a:sym typeface="+mn-ea"/>
              </a:rPr>
              <a:t>芯片</a:t>
            </a:r>
            <a:endParaRPr lang="zh-CN" altLang="en-US" dirty="0"/>
          </a:p>
          <a:p>
            <a:pPr>
              <a:lnSpc>
                <a:spcPct val="110000"/>
              </a:lnSpc>
            </a:pPr>
            <a:r>
              <a:rPr lang="en-US" altLang="zh-CN" dirty="0"/>
              <a:t>5.</a:t>
            </a:r>
            <a:r>
              <a:rPr lang="zh-CN" altLang="en-US" dirty="0">
                <a:sym typeface="+mn-ea"/>
              </a:rPr>
              <a:t>一个</a:t>
            </a:r>
            <a:r>
              <a:rPr lang="en-US" altLang="zh-CN" b="1" dirty="0" err="1">
                <a:sym typeface="+mn-ea"/>
              </a:rPr>
              <a:t>oled</a:t>
            </a:r>
            <a:r>
              <a:rPr lang="zh-CN" altLang="en-US" b="1" dirty="0">
                <a:sym typeface="+mn-ea"/>
              </a:rPr>
              <a:t>屏幕</a:t>
            </a:r>
            <a:endParaRPr lang="en-US" altLang="zh-CN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635"/>
            <a:ext cx="12192000" cy="6857365"/>
            <a:chOff x="0" y="635"/>
            <a:chExt cx="12192000" cy="6857365"/>
          </a:xfrm>
        </p:grpSpPr>
        <p:sp>
          <p:nvSpPr>
            <p:cNvPr id="43" name="矩形 42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808730" y="635"/>
              <a:ext cx="4640580" cy="9785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4518025" y="149860"/>
              <a:ext cx="327025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外壳</a:t>
              </a:r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3D</a:t>
              </a:r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打印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88340" y="1189355"/>
            <a:ext cx="5495925" cy="4748530"/>
          </a:xfrm>
          <a:prstGeom prst="rect">
            <a:avLst/>
          </a:prstGeom>
        </p:spPr>
      </p:pic>
      <p:pic>
        <p:nvPicPr>
          <p:cNvPr id="3" name="图片 2" descr="030c2038164af2d18b4fcfb62be83b6"/>
          <p:cNvPicPr>
            <a:picLocks noChangeAspect="1"/>
          </p:cNvPicPr>
          <p:nvPr/>
        </p:nvPicPr>
        <p:blipFill>
          <a:blip r:embed="rId3"/>
          <a:srcRect l="8532" r="9995"/>
          <a:stretch>
            <a:fillRect/>
          </a:stretch>
        </p:blipFill>
        <p:spPr>
          <a:xfrm>
            <a:off x="6642100" y="1223010"/>
            <a:ext cx="5121910" cy="47148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/>
          <p:nvPr/>
        </p:nvSpPr>
        <p:spPr>
          <a:xfrm>
            <a:off x="3410037" y="1649603"/>
            <a:ext cx="8781963" cy="1871903"/>
          </a:xfrm>
          <a:custGeom>
            <a:avLst/>
            <a:gdLst/>
            <a:ahLst/>
            <a:cxnLst/>
            <a:rect l="l" t="t" r="r" b="b"/>
            <a:pathLst>
              <a:path w="6586815" h="1404000">
                <a:moveTo>
                  <a:pt x="810600" y="0"/>
                </a:moveTo>
                <a:lnTo>
                  <a:pt x="6586815" y="0"/>
                </a:lnTo>
                <a:lnTo>
                  <a:pt x="6586815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3" name="矩形 6"/>
          <p:cNvSpPr/>
          <p:nvPr/>
        </p:nvSpPr>
        <p:spPr>
          <a:xfrm>
            <a:off x="600" y="3478789"/>
            <a:ext cx="8432200" cy="1871903"/>
          </a:xfrm>
          <a:custGeom>
            <a:avLst/>
            <a:gdLst/>
            <a:ahLst/>
            <a:cxnLst/>
            <a:rect l="l" t="t" r="r" b="b"/>
            <a:pathLst>
              <a:path w="4284268" h="1404000">
                <a:moveTo>
                  <a:pt x="0" y="0"/>
                </a:moveTo>
                <a:lnTo>
                  <a:pt x="4284268" y="0"/>
                </a:lnTo>
                <a:lnTo>
                  <a:pt x="3473668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4" name="矩形 7"/>
          <p:cNvSpPr/>
          <p:nvPr/>
        </p:nvSpPr>
        <p:spPr>
          <a:xfrm>
            <a:off x="600" y="1917079"/>
            <a:ext cx="10612684" cy="3023843"/>
          </a:xfrm>
          <a:custGeom>
            <a:avLst/>
            <a:gdLst/>
            <a:ahLst/>
            <a:cxnLst/>
            <a:rect l="l" t="t" r="r" b="b"/>
            <a:pathLst>
              <a:path w="7959928" h="2268000">
                <a:moveTo>
                  <a:pt x="0" y="0"/>
                </a:moveTo>
                <a:lnTo>
                  <a:pt x="7959928" y="0"/>
                </a:lnTo>
                <a:lnTo>
                  <a:pt x="6650498" y="2268000"/>
                </a:lnTo>
                <a:lnTo>
                  <a:pt x="0" y="226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5" name="TextBox 9"/>
          <p:cNvSpPr txBox="1"/>
          <p:nvPr/>
        </p:nvSpPr>
        <p:spPr>
          <a:xfrm>
            <a:off x="653349" y="3692340"/>
            <a:ext cx="1603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PART</a:t>
            </a:r>
            <a:endParaRPr lang="en-US" altLang="zh-CN" sz="3600" b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6" name="TextBox 10"/>
          <p:cNvSpPr txBox="1"/>
          <p:nvPr/>
        </p:nvSpPr>
        <p:spPr>
          <a:xfrm>
            <a:off x="1696149" y="2205038"/>
            <a:ext cx="2229761" cy="2447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335" i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3</a:t>
            </a:r>
            <a:endParaRPr lang="zh-CN" altLang="en-US" sz="15335" i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3686493" y="2830355"/>
            <a:ext cx="385572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457200"/>
            <a:r>
              <a:rPr lang="zh-CN" altLang="en-US" sz="7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rPr>
              <a:t>软件部分</a:t>
            </a:r>
            <a:endParaRPr lang="zh-CN" altLang="en-US" sz="72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9" name="矩形 20"/>
          <p:cNvSpPr/>
          <p:nvPr/>
        </p:nvSpPr>
        <p:spPr>
          <a:xfrm>
            <a:off x="10946656" y="2093452"/>
            <a:ext cx="596045" cy="984205"/>
          </a:xfrm>
          <a:custGeom>
            <a:avLst/>
            <a:gdLst/>
            <a:ahLst/>
            <a:cxnLst/>
            <a:rect l="l" t="t" r="r" b="b"/>
            <a:pathLst>
              <a:path w="447057" h="738192">
                <a:moveTo>
                  <a:pt x="77961" y="0"/>
                </a:moveTo>
                <a:lnTo>
                  <a:pt x="447057" y="369096"/>
                </a:lnTo>
                <a:lnTo>
                  <a:pt x="77961" y="738192"/>
                </a:lnTo>
                <a:lnTo>
                  <a:pt x="0" y="660231"/>
                </a:lnTo>
                <a:lnTo>
                  <a:pt x="293910" y="366322"/>
                </a:lnTo>
                <a:lnTo>
                  <a:pt x="2775" y="751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/>
      <p:bldP spid="6" grpId="0"/>
      <p:bldP spid="7" grpId="0"/>
      <p:bldP spid="9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" name="矩形 18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062730" y="0"/>
              <a:ext cx="4004945" cy="79565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806107" y="75273"/>
              <a:ext cx="2578516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主程序框架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021330" y="914400"/>
            <a:ext cx="2882265" cy="8502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 b="1"/>
              <a:t>   </a:t>
            </a:r>
            <a:r>
              <a:rPr lang="zh-CN" altLang="en-US" sz="2800" b="1"/>
              <a:t>三层状态机</a:t>
            </a:r>
            <a:endParaRPr lang="zh-CN" altLang="en-US" sz="2800" b="1"/>
          </a:p>
        </p:txBody>
      </p:sp>
      <p:sp>
        <p:nvSpPr>
          <p:cNvPr id="3" name="文本框 2"/>
          <p:cNvSpPr txBox="1"/>
          <p:nvPr/>
        </p:nvSpPr>
        <p:spPr>
          <a:xfrm>
            <a:off x="1228090" y="1988185"/>
            <a:ext cx="1270000" cy="3134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</a:t>
            </a:r>
            <a:r>
              <a:rPr lang="zh-CN" altLang="en-US" b="1"/>
              <a:t>第一层：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键鼠模式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录制模式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动捕模式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937510" y="1403985"/>
            <a:ext cx="2607310" cy="43033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/>
              <a:t>         </a:t>
            </a:r>
            <a:endParaRPr lang="en-US" altLang="zh-CN" dirty="0"/>
          </a:p>
          <a:p>
            <a:r>
              <a:rPr lang="en-US" altLang="zh-CN" dirty="0"/>
              <a:t>         </a:t>
            </a:r>
            <a:r>
              <a:rPr lang="zh-CN" altLang="en-US" b="1" dirty="0"/>
              <a:t>第二层：</a:t>
            </a:r>
            <a:endParaRPr lang="zh-CN" altLang="en-US" dirty="0"/>
          </a:p>
          <a:p>
            <a:r>
              <a:rPr lang="en-US" altLang="zh-CN" dirty="0"/>
              <a:t>unbend(</a:t>
            </a:r>
            <a:r>
              <a:rPr lang="zh-CN" altLang="en-US" dirty="0"/>
              <a:t>手指均伸直</a:t>
            </a:r>
            <a:r>
              <a:rPr lang="en-US" altLang="zh-CN" dirty="0"/>
              <a:t>)</a:t>
            </a:r>
            <a:endParaRPr lang="en-US" altLang="zh-CN" dirty="0"/>
          </a:p>
          <a:p>
            <a:r>
              <a:rPr lang="en-US" altLang="zh-CN" dirty="0"/>
              <a:t>bend2(</a:t>
            </a:r>
            <a:r>
              <a:rPr lang="zh-CN" altLang="en-US" dirty="0"/>
              <a:t>食指弯曲</a:t>
            </a:r>
            <a:r>
              <a:rPr lang="en-US" altLang="zh-CN" dirty="0"/>
              <a:t>)</a:t>
            </a:r>
            <a:endParaRPr lang="en-US" altLang="zh-CN" dirty="0"/>
          </a:p>
          <a:p>
            <a:r>
              <a:rPr lang="en-US" altLang="zh-CN" dirty="0"/>
              <a:t>bend3(</a:t>
            </a:r>
            <a:r>
              <a:rPr lang="zh-CN" altLang="en-US" dirty="0"/>
              <a:t>中指弯曲</a:t>
            </a:r>
            <a:r>
              <a:rPr lang="en-US" altLang="zh-CN" dirty="0"/>
              <a:t>)</a:t>
            </a:r>
            <a:endParaRPr lang="en-US" altLang="zh-CN" dirty="0"/>
          </a:p>
          <a:p>
            <a:r>
              <a:rPr lang="en-US" altLang="zh-CN" dirty="0"/>
              <a:t>......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before_record</a:t>
            </a:r>
            <a:r>
              <a:rPr lang="en-US" altLang="zh-CN" dirty="0"/>
              <a:t>(</a:t>
            </a:r>
            <a:r>
              <a:rPr lang="zh-CN" altLang="en-US" dirty="0"/>
              <a:t>录制前</a:t>
            </a:r>
            <a:r>
              <a:rPr lang="en-US" altLang="zh-CN" dirty="0"/>
              <a:t>)</a:t>
            </a:r>
            <a:endParaRPr lang="en-US" altLang="zh-CN" dirty="0"/>
          </a:p>
          <a:p>
            <a:r>
              <a:rPr lang="en-US" altLang="zh-CN" dirty="0" err="1"/>
              <a:t>record_dong</a:t>
            </a:r>
            <a:r>
              <a:rPr lang="en-US" altLang="zh-CN" dirty="0"/>
              <a:t>(</a:t>
            </a:r>
            <a:r>
              <a:rPr lang="zh-CN" altLang="en-US" dirty="0"/>
              <a:t>录静态</a:t>
            </a:r>
            <a:r>
              <a:rPr lang="en-US" altLang="zh-CN" dirty="0"/>
              <a:t>)</a:t>
            </a:r>
            <a:endParaRPr lang="en-US" altLang="zh-CN" dirty="0"/>
          </a:p>
          <a:p>
            <a:r>
              <a:rPr lang="en-US" altLang="zh-CN" dirty="0" err="1"/>
              <a:t>record_jing</a:t>
            </a:r>
            <a:r>
              <a:rPr lang="en-US" altLang="zh-CN" dirty="0"/>
              <a:t>(</a:t>
            </a:r>
            <a:r>
              <a:rPr lang="zh-CN" altLang="en-US" dirty="0"/>
              <a:t>录动态</a:t>
            </a:r>
            <a:r>
              <a:rPr lang="en-US" altLang="zh-CN" dirty="0"/>
              <a:t>)</a:t>
            </a:r>
            <a:endParaRPr lang="en-US" altLang="zh-CN" dirty="0"/>
          </a:p>
          <a:p>
            <a:r>
              <a:rPr lang="en-US" altLang="zh-CN" dirty="0" err="1"/>
              <a:t>finish_record</a:t>
            </a:r>
            <a:r>
              <a:rPr lang="en-US" altLang="zh-CN" dirty="0"/>
              <a:t>(</a:t>
            </a:r>
            <a:r>
              <a:rPr lang="zh-CN" altLang="en-US" dirty="0"/>
              <a:t>录制完</a:t>
            </a:r>
            <a:r>
              <a:rPr lang="en-US" altLang="zh-CN" dirty="0"/>
              <a:t>)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serial_setting</a:t>
            </a:r>
            <a:r>
              <a:rPr lang="en-US" altLang="zh-CN" dirty="0"/>
              <a:t>(</a:t>
            </a:r>
            <a:r>
              <a:rPr lang="zh-CN" altLang="en-US" dirty="0"/>
              <a:t>串口设置</a:t>
            </a:r>
            <a:r>
              <a:rPr lang="en-US" altLang="zh-CN" dirty="0"/>
              <a:t>)</a:t>
            </a:r>
            <a:endParaRPr lang="en-US" altLang="zh-CN" dirty="0"/>
          </a:p>
          <a:p>
            <a:r>
              <a:rPr lang="en-US" altLang="zh-CN" dirty="0" err="1"/>
              <a:t>start_capture</a:t>
            </a:r>
            <a:r>
              <a:rPr lang="en-US" altLang="zh-CN" dirty="0"/>
              <a:t>(</a:t>
            </a:r>
            <a:r>
              <a:rPr lang="zh-CN" altLang="en-US" dirty="0"/>
              <a:t>开始捕捉</a:t>
            </a:r>
            <a:r>
              <a:rPr lang="en-US" altLang="zh-CN" dirty="0"/>
              <a:t>)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5" name="左大括号 4"/>
          <p:cNvSpPr/>
          <p:nvPr/>
        </p:nvSpPr>
        <p:spPr>
          <a:xfrm>
            <a:off x="2498090" y="1945005"/>
            <a:ext cx="439420" cy="133096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左大括号 5"/>
          <p:cNvSpPr/>
          <p:nvPr/>
        </p:nvSpPr>
        <p:spPr>
          <a:xfrm>
            <a:off x="2498090" y="3479165"/>
            <a:ext cx="439420" cy="88836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左大括号 6"/>
          <p:cNvSpPr/>
          <p:nvPr/>
        </p:nvSpPr>
        <p:spPr>
          <a:xfrm>
            <a:off x="2498090" y="4605020"/>
            <a:ext cx="439420" cy="77343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895340" y="1607185"/>
            <a:ext cx="245745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</a:t>
            </a:r>
            <a:endParaRPr lang="en-US" altLang="zh-CN" dirty="0"/>
          </a:p>
          <a:p>
            <a:r>
              <a:rPr lang="en-US" altLang="zh-CN" dirty="0"/>
              <a:t>         </a:t>
            </a:r>
            <a:r>
              <a:rPr lang="zh-CN" altLang="en-US" b="1" dirty="0"/>
              <a:t>第三层：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en-US" altLang="zh-CN" dirty="0" err="1">
                <a:sym typeface="+mn-ea"/>
              </a:rPr>
              <a:t>not_record</a:t>
            </a:r>
            <a:r>
              <a:rPr lang="en-US" altLang="zh-CN" dirty="0">
                <a:sym typeface="+mn-ea"/>
              </a:rPr>
              <a:t>(</a:t>
            </a:r>
            <a:r>
              <a:rPr lang="zh-CN" altLang="en-US" dirty="0">
                <a:sym typeface="+mn-ea"/>
              </a:rPr>
              <a:t>未录制</a:t>
            </a:r>
            <a:r>
              <a:rPr lang="en-US" altLang="zh-CN" dirty="0">
                <a:sym typeface="+mn-ea"/>
              </a:rPr>
              <a:t>)</a:t>
            </a:r>
            <a:endParaRPr lang="en-US" altLang="zh-CN" dirty="0"/>
          </a:p>
          <a:p>
            <a:r>
              <a:rPr lang="en-US" altLang="zh-CN" dirty="0" err="1">
                <a:sym typeface="+mn-ea"/>
              </a:rPr>
              <a:t>start_record</a:t>
            </a:r>
            <a:r>
              <a:rPr lang="en-US" altLang="zh-CN" dirty="0">
                <a:sym typeface="+mn-ea"/>
              </a:rPr>
              <a:t>(</a:t>
            </a:r>
            <a:r>
              <a:rPr lang="zh-CN" altLang="en-US" dirty="0">
                <a:sym typeface="+mn-ea"/>
              </a:rPr>
              <a:t>开始记录</a:t>
            </a:r>
            <a:r>
              <a:rPr lang="en-US" altLang="zh-CN" dirty="0">
                <a:sym typeface="+mn-ea"/>
              </a:rPr>
              <a:t>)</a:t>
            </a:r>
            <a:endParaRPr lang="zh-CN" altLang="en-US" dirty="0"/>
          </a:p>
          <a:p>
            <a:endParaRPr lang="en-US" altLang="zh-CN" dirty="0"/>
          </a:p>
          <a:p>
            <a:r>
              <a:rPr lang="en-US" altLang="zh-CN" dirty="0" err="1"/>
              <a:t>not_record</a:t>
            </a:r>
            <a:r>
              <a:rPr lang="en-US" altLang="zh-CN" dirty="0"/>
              <a:t>(</a:t>
            </a:r>
            <a:r>
              <a:rPr lang="zh-CN" altLang="en-US" dirty="0"/>
              <a:t>未录制</a:t>
            </a:r>
            <a:r>
              <a:rPr lang="en-US" altLang="zh-CN" dirty="0"/>
              <a:t>)</a:t>
            </a:r>
            <a:endParaRPr lang="en-US" altLang="zh-CN" dirty="0"/>
          </a:p>
          <a:p>
            <a:r>
              <a:rPr lang="en-US" altLang="zh-CN" dirty="0" err="1"/>
              <a:t>start_record</a:t>
            </a:r>
            <a:r>
              <a:rPr lang="en-US" altLang="zh-CN" dirty="0"/>
              <a:t>(</a:t>
            </a:r>
            <a:r>
              <a:rPr lang="zh-CN" altLang="en-US" dirty="0"/>
              <a:t>开始记录</a:t>
            </a:r>
            <a:r>
              <a:rPr lang="en-US" altLang="zh-CN" dirty="0"/>
              <a:t>)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9" name="左大括号 8"/>
          <p:cNvSpPr/>
          <p:nvPr/>
        </p:nvSpPr>
        <p:spPr>
          <a:xfrm>
            <a:off x="5544820" y="3238500"/>
            <a:ext cx="350520" cy="634365"/>
          </a:xfrm>
          <a:prstGeom prst="leftBrace">
            <a:avLst>
              <a:gd name="adj1" fmla="val 8333"/>
              <a:gd name="adj2" fmla="val 70370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左大括号 9"/>
          <p:cNvSpPr/>
          <p:nvPr/>
        </p:nvSpPr>
        <p:spPr>
          <a:xfrm>
            <a:off x="5544820" y="3910330"/>
            <a:ext cx="350520" cy="694690"/>
          </a:xfrm>
          <a:prstGeom prst="leftBrace">
            <a:avLst>
              <a:gd name="adj1" fmla="val 8333"/>
              <a:gd name="adj2" fmla="val 28519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893810" y="589280"/>
            <a:ext cx="2686050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蓝牙手套，启动！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en-US" altLang="zh-CN" dirty="0" err="1"/>
              <a:t>mpu</a:t>
            </a:r>
            <a:r>
              <a:rPr lang="zh-CN" altLang="en-US" dirty="0"/>
              <a:t>初始化，连接蓝牙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传感器获取</a:t>
            </a:r>
            <a:r>
              <a:rPr lang="en-US" altLang="zh-CN" dirty="0"/>
              <a:t>5</a:t>
            </a:r>
            <a:r>
              <a:rPr lang="zh-CN" altLang="en-US" dirty="0"/>
              <a:t>个手指弯曲度，</a:t>
            </a:r>
            <a:r>
              <a:rPr lang="en-US" altLang="zh-CN" dirty="0" err="1"/>
              <a:t>mpu</a:t>
            </a:r>
            <a:r>
              <a:rPr lang="zh-CN" altLang="en-US" dirty="0"/>
              <a:t>获取三轴角度，储存在</a:t>
            </a:r>
            <a:r>
              <a:rPr lang="en-US" altLang="zh-CN" dirty="0"/>
              <a:t>8</a:t>
            </a:r>
            <a:r>
              <a:rPr lang="zh-CN" altLang="en-US" dirty="0"/>
              <a:t>个数组里，每</a:t>
            </a:r>
            <a:r>
              <a:rPr lang="en-US" altLang="zh-CN" dirty="0"/>
              <a:t>20ms</a:t>
            </a:r>
            <a:r>
              <a:rPr lang="zh-CN" altLang="en-US" dirty="0"/>
              <a:t>刷新一次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计算</a:t>
            </a:r>
            <a:r>
              <a:rPr lang="en-US" altLang="zh-CN" dirty="0"/>
              <a:t>8</a:t>
            </a:r>
            <a:r>
              <a:rPr lang="zh-CN" altLang="en-US" dirty="0"/>
              <a:t>个数组与库中已储存手势的相似度，超过一定阈值（如</a:t>
            </a:r>
            <a:r>
              <a:rPr lang="en-US" altLang="zh-CN" dirty="0"/>
              <a:t>0.96</a:t>
            </a:r>
            <a:r>
              <a:rPr lang="zh-CN" altLang="en-US" dirty="0"/>
              <a:t>）时认为相似，执行该手势对应的功能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0051577" y="982639"/>
            <a:ext cx="0" cy="42134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10051577" y="1785743"/>
            <a:ext cx="0" cy="42134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10051577" y="3451519"/>
            <a:ext cx="0" cy="42134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矩形 44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217670" y="0"/>
              <a:ext cx="3756025" cy="8020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895850" y="129540"/>
              <a:ext cx="2525395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核心算法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784860" y="1236345"/>
            <a:ext cx="3432810" cy="8991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 b="1" dirty="0"/>
              <a:t>1.</a:t>
            </a:r>
            <a:r>
              <a:rPr lang="zh-CN" altLang="en-US" sz="2800" b="1" dirty="0"/>
              <a:t>卡尔曼滤波器</a:t>
            </a:r>
            <a:r>
              <a:rPr lang="zh-CN" altLang="en-US" sz="2400" dirty="0"/>
              <a:t>：</a:t>
            </a:r>
            <a:endParaRPr lang="zh-CN" altLang="en-US" sz="2400" dirty="0"/>
          </a:p>
          <a:p>
            <a:endParaRPr lang="zh-CN" altLang="en-US" sz="2400" dirty="0"/>
          </a:p>
        </p:txBody>
      </p:sp>
      <p:pic>
        <p:nvPicPr>
          <p:cNvPr id="50" name="图片 4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639185" y="961390"/>
            <a:ext cx="8148320" cy="2078355"/>
          </a:xfrm>
          <a:prstGeom prst="rect">
            <a:avLst/>
          </a:prstGeom>
        </p:spPr>
      </p:pic>
      <p:sp>
        <p:nvSpPr>
          <p:cNvPr id="53" name="文本框 52"/>
          <p:cNvSpPr txBox="1"/>
          <p:nvPr/>
        </p:nvSpPr>
        <p:spPr>
          <a:xfrm>
            <a:off x="875665" y="4055745"/>
            <a:ext cx="2383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/>
              <a:t>滤波效果演示</a:t>
            </a:r>
            <a:r>
              <a:rPr lang="zh-CN" altLang="en-US" sz="2400"/>
              <a:t>：</a:t>
            </a:r>
            <a:endParaRPr lang="zh-CN" altLang="en-US" sz="240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b="26852"/>
          <a:stretch>
            <a:fillRect/>
          </a:stretch>
        </p:blipFill>
        <p:spPr>
          <a:xfrm>
            <a:off x="3705225" y="3307080"/>
            <a:ext cx="6380480" cy="301942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矩形 44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217670" y="0"/>
              <a:ext cx="3756025" cy="909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865370" y="144145"/>
              <a:ext cx="2343785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核心算法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409462" y="855990"/>
            <a:ext cx="31203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2.</a:t>
            </a:r>
            <a:r>
              <a:rPr lang="zh-CN" altLang="en-US" sz="2800" b="1" dirty="0"/>
              <a:t>手势识别算法：</a:t>
            </a:r>
            <a:endParaRPr lang="zh-CN" altLang="en-US" sz="2400" b="1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529590" y="3244850"/>
            <a:ext cx="2333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一般思路</a:t>
            </a:r>
            <a:r>
              <a:rPr lang="zh-CN" altLang="en-US"/>
              <a:t>：</a:t>
            </a:r>
            <a:endParaRPr lang="zh-CN" altLang="en-US"/>
          </a:p>
        </p:txBody>
      </p:sp>
      <p:sp>
        <p:nvSpPr>
          <p:cNvPr id="23" name="左大括号 22"/>
          <p:cNvSpPr/>
          <p:nvPr/>
        </p:nvSpPr>
        <p:spPr>
          <a:xfrm>
            <a:off x="2130425" y="1932305"/>
            <a:ext cx="732790" cy="318135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3046095" y="1932305"/>
            <a:ext cx="51949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直接计算波形相似度</a:t>
            </a:r>
            <a:endParaRPr lang="zh-CN" altLang="en-US" b="1"/>
          </a:p>
          <a:p>
            <a:endParaRPr lang="zh-CN" altLang="en-US" b="1"/>
          </a:p>
        </p:txBody>
      </p:sp>
      <p:sp>
        <p:nvSpPr>
          <p:cNvPr id="26" name="文本框 25"/>
          <p:cNvSpPr txBox="1"/>
          <p:nvPr/>
        </p:nvSpPr>
        <p:spPr>
          <a:xfrm>
            <a:off x="3046095" y="3705225"/>
            <a:ext cx="31000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 b="1"/>
          </a:p>
          <a:p>
            <a:endParaRPr lang="en-US" altLang="zh-CN" b="1"/>
          </a:p>
          <a:p>
            <a:r>
              <a:rPr lang="en-US" altLang="zh-CN" b="1"/>
              <a:t>DTW(</a:t>
            </a:r>
            <a:r>
              <a:rPr lang="zh-CN" altLang="en-US" b="1"/>
              <a:t>动态时间规整</a:t>
            </a:r>
            <a:r>
              <a:rPr lang="en-US" altLang="zh-CN" b="1"/>
              <a:t>)</a:t>
            </a:r>
            <a:endParaRPr lang="en-US" altLang="zh-CN" b="1"/>
          </a:p>
        </p:txBody>
      </p:sp>
      <p:sp>
        <p:nvSpPr>
          <p:cNvPr id="27" name="左大括号 26"/>
          <p:cNvSpPr/>
          <p:nvPr/>
        </p:nvSpPr>
        <p:spPr>
          <a:xfrm>
            <a:off x="5576570" y="1233805"/>
            <a:ext cx="569595" cy="176403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左大括号 27"/>
          <p:cNvSpPr/>
          <p:nvPr/>
        </p:nvSpPr>
        <p:spPr>
          <a:xfrm>
            <a:off x="5617210" y="3387725"/>
            <a:ext cx="528955" cy="205359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6397625" y="1329055"/>
            <a:ext cx="4041140" cy="1668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优点：考虑了纵坐标的拉伸变化，可</a:t>
            </a:r>
            <a:r>
              <a:rPr lang="en-US" altLang="zh-CN"/>
              <a:t>      </a:t>
            </a:r>
            <a:r>
              <a:rPr lang="zh-CN" altLang="en-US"/>
              <a:t>以识别不同幅度的</a:t>
            </a:r>
            <a:r>
              <a:rPr lang="zh-CN" altLang="en-US"/>
              <a:t>手势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缺点：手势速度变化时</a:t>
            </a:r>
            <a:r>
              <a:rPr lang="zh-CN" altLang="en-US"/>
              <a:t>无法识别</a:t>
            </a:r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6512560" y="3465830"/>
            <a:ext cx="392620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优点：考虑了时间尺度的拉伸，可以识别不同速度的</a:t>
            </a:r>
            <a:r>
              <a:rPr lang="zh-CN" altLang="en-US"/>
              <a:t>手势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缺点：手势幅度变化时准确率</a:t>
            </a:r>
            <a:r>
              <a:rPr lang="zh-CN" altLang="en-US"/>
              <a:t>会下降</a:t>
            </a: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矩形 44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217670" y="0"/>
              <a:ext cx="3756025" cy="909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865370" y="144145"/>
              <a:ext cx="2343785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核心算法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409462" y="855990"/>
            <a:ext cx="31203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2.</a:t>
            </a:r>
            <a:r>
              <a:rPr lang="zh-CN" altLang="en-US" sz="2800" b="1" dirty="0"/>
              <a:t>我们的算法</a:t>
            </a:r>
            <a:r>
              <a:rPr lang="zh-CN" altLang="en-US" sz="2400" b="1" dirty="0"/>
              <a:t>：</a:t>
            </a:r>
            <a:endParaRPr lang="zh-CN" altLang="en-US" sz="2400" b="1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2928620" y="1290955"/>
            <a:ext cx="2185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     </a:t>
            </a:r>
            <a:r>
              <a:rPr lang="zh-CN" altLang="en-US"/>
              <a:t>第一步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973695" y="1290955"/>
            <a:ext cx="2395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   </a:t>
            </a:r>
            <a:r>
              <a:rPr lang="zh-CN" altLang="en-US"/>
              <a:t>第二步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500630" y="1666875"/>
            <a:ext cx="2924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对波形在时间尺度上拉伸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998970" y="1666875"/>
            <a:ext cx="3399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</a:t>
            </a:r>
            <a:r>
              <a:rPr lang="zh-CN" altLang="en-US"/>
              <a:t>与库中储存</a:t>
            </a:r>
            <a:r>
              <a:rPr lang="zh-CN" altLang="en-US"/>
              <a:t>波形计算相关系数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349115" y="2633980"/>
            <a:ext cx="3169920" cy="24968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2408"/>
          <a:stretch>
            <a:fillRect/>
          </a:stretch>
        </p:blipFill>
        <p:spPr>
          <a:xfrm>
            <a:off x="582295" y="2592705"/>
            <a:ext cx="2890520" cy="249745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49970" y="2633980"/>
            <a:ext cx="3206115" cy="2526030"/>
          </a:xfrm>
          <a:prstGeom prst="rect">
            <a:avLst/>
          </a:prstGeom>
        </p:spPr>
      </p:pic>
      <p:cxnSp>
        <p:nvCxnSpPr>
          <p:cNvPr id="13" name="直接箭头连接符 12"/>
          <p:cNvCxnSpPr>
            <a:endCxn id="10" idx="1"/>
          </p:cNvCxnSpPr>
          <p:nvPr/>
        </p:nvCxnSpPr>
        <p:spPr>
          <a:xfrm>
            <a:off x="3575685" y="3867150"/>
            <a:ext cx="773430" cy="1524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24510" y="5317490"/>
            <a:ext cx="3005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传感器接受数据，长度为</a:t>
            </a:r>
            <a:r>
              <a:rPr lang="en-US" altLang="zh-CN"/>
              <a:t>10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4667885" y="5353050"/>
            <a:ext cx="23310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时间尺度上进行</a:t>
            </a:r>
            <a:r>
              <a:rPr lang="zh-CN" altLang="en-US"/>
              <a:t>拉伸</a:t>
            </a:r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9117330" y="5420995"/>
            <a:ext cx="2333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库中储存的</a:t>
            </a:r>
            <a:r>
              <a:rPr lang="zh-CN" altLang="en-US"/>
              <a:t>波形</a:t>
            </a:r>
            <a:endParaRPr lang="zh-CN" altLang="en-US"/>
          </a:p>
        </p:txBody>
      </p:sp>
      <p:cxnSp>
        <p:nvCxnSpPr>
          <p:cNvPr id="17" name="直接箭头连接符 16"/>
          <p:cNvCxnSpPr/>
          <p:nvPr/>
        </p:nvCxnSpPr>
        <p:spPr>
          <a:xfrm>
            <a:off x="7604760" y="3881120"/>
            <a:ext cx="1045210" cy="127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headEnd type="arrow" w="med" len="med"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7645400" y="3379470"/>
            <a:ext cx="1004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</a:t>
            </a:r>
            <a:r>
              <a:rPr lang="zh-CN" altLang="en-US"/>
              <a:t>对比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3596005" y="3453765"/>
            <a:ext cx="7531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拉伸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>
            <p:custDataLst>
              <p:tags r:id="rId1"/>
            </p:custDataLst>
          </p:nvPr>
        </p:nvSpPr>
        <p:spPr>
          <a:xfrm>
            <a:off x="4217894" y="0"/>
            <a:ext cx="3756212" cy="9007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rPr>
              <a:t>多功能蓝牙手套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Normal" panose="020B0400000000000000" pitchFamily="34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8677" y="1063825"/>
            <a:ext cx="10884090" cy="6339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你是否觉得</a:t>
            </a: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ppt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翻页笔的功能过于单一？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       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你是否厌倦了传统鼠标的使用体验？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你是否想要一款数据手套来代替鼠标、键盘的大部分操作？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400" b="1" dirty="0"/>
              <a:t>轻巧便捷：</a:t>
            </a:r>
            <a:r>
              <a:rPr lang="zh-CN" altLang="en-US" sz="2000" dirty="0"/>
              <a:t>整体质量不足</a:t>
            </a:r>
            <a:r>
              <a:rPr lang="en-US" altLang="zh-CN" sz="2000" dirty="0"/>
              <a:t>50g</a:t>
            </a:r>
            <a:r>
              <a:rPr lang="zh-CN" altLang="en-US" sz="2000" dirty="0"/>
              <a:t>；</a:t>
            </a:r>
            <a:endParaRPr lang="en-US" altLang="zh-CN" sz="2000" dirty="0"/>
          </a:p>
          <a:p>
            <a:r>
              <a:rPr lang="en-US" altLang="zh-CN" sz="2000" dirty="0"/>
              <a:t>                      </a:t>
            </a:r>
            <a:r>
              <a:rPr lang="zh-CN" altLang="en-US" sz="2000" dirty="0"/>
              <a:t>可充电锂电池供电，可续航</a:t>
            </a:r>
            <a:r>
              <a:rPr lang="en-US" altLang="zh-CN" sz="2000" dirty="0"/>
              <a:t>3</a:t>
            </a:r>
            <a:r>
              <a:rPr lang="zh-CN" altLang="en-US" sz="2000" dirty="0"/>
              <a:t>小时左右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400" b="1" dirty="0"/>
              <a:t>用户友好：</a:t>
            </a:r>
            <a:r>
              <a:rPr lang="zh-CN" altLang="en-US" sz="2000" dirty="0"/>
              <a:t>自主编写上位机</a:t>
            </a:r>
            <a:r>
              <a:rPr lang="en-US" altLang="zh-CN" sz="2000" dirty="0"/>
              <a:t>, </a:t>
            </a:r>
            <a:r>
              <a:rPr lang="zh-CN" altLang="en-US" sz="2000" dirty="0"/>
              <a:t> 删除手势、修改手势、</a:t>
            </a:r>
            <a:endParaRPr lang="en-US" altLang="zh-CN" sz="2000" dirty="0"/>
          </a:p>
          <a:p>
            <a:r>
              <a:rPr lang="en-US" altLang="zh-CN" sz="2000" dirty="0"/>
              <a:t>                      </a:t>
            </a:r>
            <a:r>
              <a:rPr lang="zh-CN" altLang="en-US" sz="2000" dirty="0"/>
              <a:t>录制手势均可在上位机上操作</a:t>
            </a:r>
            <a:endParaRPr lang="en-US" altLang="zh-CN" sz="2000" dirty="0"/>
          </a:p>
          <a:p>
            <a:endParaRPr lang="en-US" altLang="zh-CN" sz="2400" b="1" dirty="0"/>
          </a:p>
          <a:p>
            <a:r>
              <a:rPr lang="zh-CN" altLang="en-US" sz="2400" b="1" dirty="0"/>
              <a:t>功能强大：</a:t>
            </a:r>
            <a:r>
              <a:rPr lang="zh-CN" altLang="en-US" sz="2000" dirty="0"/>
              <a:t>鼠标键盘上的大部分操作均可以通过手套完成</a:t>
            </a:r>
            <a:endParaRPr lang="zh-CN" altLang="en-US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400" b="1" dirty="0"/>
              <a:t>实时动捕：</a:t>
            </a:r>
            <a:r>
              <a:rPr lang="zh-CN" altLang="en-US" sz="2000" dirty="0"/>
              <a:t>基于</a:t>
            </a:r>
            <a:r>
              <a:rPr lang="en-US" altLang="zh-CN" sz="2000" dirty="0"/>
              <a:t>unity3D</a:t>
            </a:r>
            <a:r>
              <a:rPr lang="zh-CN" altLang="en-US" sz="2000" dirty="0"/>
              <a:t>搭建场景，实现手部实时动捕，</a:t>
            </a:r>
            <a:endParaRPr lang="zh-CN" altLang="en-US" sz="2000" dirty="0"/>
          </a:p>
          <a:p>
            <a:r>
              <a:rPr lang="en-US" altLang="zh-CN" sz="2000" dirty="0"/>
              <a:t>                     </a:t>
            </a:r>
            <a:r>
              <a:rPr lang="zh-CN" altLang="en-US" sz="2000" dirty="0"/>
              <a:t>未来（</a:t>
            </a:r>
            <a:r>
              <a:rPr lang="zh-CN" altLang="en-US" sz="2000" dirty="0"/>
              <a:t>或许）可应用于</a:t>
            </a:r>
            <a:r>
              <a:rPr lang="en-US" altLang="zh-CN" sz="2000" dirty="0"/>
              <a:t>VR</a:t>
            </a:r>
            <a:r>
              <a:rPr lang="zh-CN" altLang="en-US" sz="2000" dirty="0"/>
              <a:t>游戏</a:t>
            </a:r>
            <a:endParaRPr lang="en-US" altLang="zh-CN" sz="2000" dirty="0"/>
          </a:p>
          <a:p>
            <a:endParaRPr lang="en-US" altLang="zh-CN" sz="2400" b="1" dirty="0"/>
          </a:p>
          <a:p>
            <a:r>
              <a:rPr lang="en-US" altLang="zh-CN" sz="2000" b="1" dirty="0"/>
              <a:t>                       </a:t>
            </a:r>
            <a:r>
              <a:rPr lang="en-US" altLang="zh-CN" sz="2400" b="1" dirty="0"/>
              <a:t>                                                                </a:t>
            </a:r>
            <a:endParaRPr lang="en-US" altLang="zh-CN" sz="2800" b="1" dirty="0"/>
          </a:p>
          <a:p>
            <a:r>
              <a:rPr lang="zh-CN" altLang="en-US" dirty="0"/>
              <a:t>                                                                         </a:t>
            </a:r>
            <a:endParaRPr lang="zh-CN" altLang="en-US" dirty="0"/>
          </a:p>
        </p:txBody>
      </p:sp>
      <p:pic>
        <p:nvPicPr>
          <p:cNvPr id="2" name="图片 1" descr="3e2ed047f93a84302778ac2ce82411e"/>
          <p:cNvPicPr>
            <a:picLocks noChangeAspect="1"/>
          </p:cNvPicPr>
          <p:nvPr/>
        </p:nvPicPr>
        <p:blipFill>
          <a:blip r:embed="rId2"/>
          <a:srcRect l="17937" t="5719" r="21446" b="-208"/>
          <a:stretch>
            <a:fillRect/>
          </a:stretch>
        </p:blipFill>
        <p:spPr>
          <a:xfrm>
            <a:off x="7947660" y="2111375"/>
            <a:ext cx="3628390" cy="424370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矩形 44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217670" y="0"/>
              <a:ext cx="3756025" cy="909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865370" y="144145"/>
              <a:ext cx="2343785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核心算法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467247" y="1024265"/>
            <a:ext cx="31203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2.</a:t>
            </a:r>
            <a:r>
              <a:rPr lang="zh-CN" altLang="en-US" sz="2800" b="1" dirty="0"/>
              <a:t>我们的算法</a:t>
            </a:r>
            <a:r>
              <a:rPr lang="zh-CN" altLang="en-US" sz="2400" b="1" dirty="0"/>
              <a:t>：</a:t>
            </a:r>
            <a:endParaRPr lang="zh-CN" altLang="en-US" sz="2400" b="1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3844290" y="1024255"/>
            <a:ext cx="2185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    </a:t>
            </a:r>
            <a:r>
              <a:rPr lang="zh-CN" altLang="en-US"/>
              <a:t>第一步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250555" y="1024255"/>
            <a:ext cx="2395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</a:t>
            </a:r>
            <a:r>
              <a:rPr lang="zh-CN" altLang="en-US"/>
              <a:t>第二步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361690" y="1627505"/>
            <a:ext cx="2924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对波形在时间尺度上拉伸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792085" y="1627505"/>
            <a:ext cx="3011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</a:t>
            </a:r>
            <a:r>
              <a:rPr lang="zh-CN" altLang="en-US"/>
              <a:t>计算相关系数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672590" y="4853940"/>
            <a:ext cx="925893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       </a:t>
            </a:r>
            <a:r>
              <a:rPr lang="zh-CN" altLang="en-US" sz="2000" b="1"/>
              <a:t>实际代码中，我们将长度为</a:t>
            </a:r>
            <a:r>
              <a:rPr lang="en-US" altLang="zh-CN" sz="2000" b="1"/>
              <a:t>10~15</a:t>
            </a:r>
            <a:r>
              <a:rPr lang="zh-CN" altLang="en-US" sz="2000" b="1"/>
              <a:t>的数组全部拉伸为</a:t>
            </a:r>
            <a:r>
              <a:rPr lang="en-US" altLang="zh-CN" sz="2000" b="1"/>
              <a:t>16</a:t>
            </a:r>
            <a:r>
              <a:rPr lang="zh-CN" altLang="en-US" sz="2000" b="1"/>
              <a:t>，分别计算相似度，大大提高了手势识别</a:t>
            </a:r>
            <a:r>
              <a:rPr lang="zh-CN" altLang="en-US" sz="2000" b="1"/>
              <a:t>准确度</a:t>
            </a:r>
            <a:endParaRPr lang="zh-CN" altLang="en-US" sz="2000" b="1"/>
          </a:p>
          <a:p>
            <a:r>
              <a:rPr lang="en-US" altLang="zh-CN" sz="2000" b="1"/>
              <a:t>       </a:t>
            </a:r>
            <a:r>
              <a:rPr lang="zh-CN" altLang="en-US" sz="2000" b="1"/>
              <a:t>改良后的算法将两者的优点结合起来，同时手势识别的速度范围便于调节</a:t>
            </a:r>
            <a:endParaRPr lang="zh-CN" altLang="en-US" sz="2000" b="1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102485" y="2100580"/>
            <a:ext cx="4761230" cy="23844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286625" y="1995805"/>
            <a:ext cx="3845560" cy="262064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矩形 44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217670" y="0"/>
              <a:ext cx="3756025" cy="909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452620" y="144145"/>
              <a:ext cx="3244215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其他算法</a:t>
              </a:r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&amp;</a:t>
              </a:r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功能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998220" y="1084580"/>
            <a:ext cx="3269615" cy="1845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/>
              <a:t>1. </a:t>
            </a:r>
            <a:r>
              <a:rPr lang="zh-CN" altLang="en-US" sz="2400" b="1"/>
              <a:t>多线程执行程序</a:t>
            </a:r>
            <a:r>
              <a:rPr lang="zh-CN" altLang="en-US" b="1"/>
              <a:t>：</a:t>
            </a:r>
            <a:endParaRPr lang="zh-CN" altLang="en-US" b="1"/>
          </a:p>
          <a:p>
            <a:r>
              <a:rPr lang="en-US" altLang="zh-CN" b="1"/>
              <a:t>    </a:t>
            </a:r>
            <a:r>
              <a:rPr lang="zh-CN" altLang="en-US"/>
              <a:t>将蓝牙串口通信、</a:t>
            </a:r>
            <a:r>
              <a:rPr lang="en-US" altLang="zh-CN"/>
              <a:t>oled</a:t>
            </a:r>
            <a:r>
              <a:rPr lang="zh-CN" altLang="en-US"/>
              <a:t>绘制等函数在新线程中执行，大大缩短主程序执行时间，</a:t>
            </a:r>
            <a:r>
              <a:rPr lang="en-US" altLang="zh-CN"/>
              <a:t>700</a:t>
            </a:r>
            <a:r>
              <a:rPr lang="zh-CN" altLang="en-US"/>
              <a:t>行主程序循环一次仅需</a:t>
            </a:r>
            <a:r>
              <a:rPr lang="en-US" altLang="zh-CN" b="1"/>
              <a:t>4</a:t>
            </a:r>
            <a:r>
              <a:rPr lang="zh-CN" altLang="en-US" b="1"/>
              <a:t>毫秒</a:t>
            </a:r>
            <a:r>
              <a:rPr lang="zh-CN" altLang="en-US"/>
              <a:t>左右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268595" y="3360420"/>
            <a:ext cx="4765675" cy="271843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268595" y="1000760"/>
            <a:ext cx="4967605" cy="10668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268595" y="2279015"/>
            <a:ext cx="6315075" cy="490855"/>
          </a:xfrm>
          <a:prstGeom prst="rect">
            <a:avLst/>
          </a:prstGeom>
        </p:spPr>
      </p:pic>
      <p:sp>
        <p:nvSpPr>
          <p:cNvPr id="14" name="椭圆 13"/>
          <p:cNvSpPr/>
          <p:nvPr/>
        </p:nvSpPr>
        <p:spPr>
          <a:xfrm>
            <a:off x="6960235" y="4890135"/>
            <a:ext cx="237490" cy="118872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7"/>
            </p:custDataLst>
          </p:nvPr>
        </p:nvSpPr>
        <p:spPr>
          <a:xfrm>
            <a:off x="998220" y="3838575"/>
            <a:ext cx="3724275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2. SPIFFS</a:t>
            </a:r>
            <a:r>
              <a:rPr lang="zh-CN" altLang="en-US" sz="2400" b="1"/>
              <a:t>文件系统</a:t>
            </a:r>
            <a:endParaRPr lang="zh-CN" altLang="en-US" sz="2400" b="1"/>
          </a:p>
          <a:p>
            <a:r>
              <a:rPr lang="en-US" altLang="zh-CN" b="1"/>
              <a:t>   </a:t>
            </a:r>
            <a:r>
              <a:rPr lang="zh-CN" altLang="en-US"/>
              <a:t>实现上位机修改后的数据永久储存在开发板上，避免了反复烧录的麻烦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矩形 44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217670" y="0"/>
              <a:ext cx="3756025" cy="909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506595" y="144145"/>
              <a:ext cx="310896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Qt</a:t>
              </a:r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上位机编写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942965" y="1806575"/>
            <a:ext cx="4617720" cy="38569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0595" y="1188085"/>
            <a:ext cx="3117850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</a:t>
            </a:r>
            <a:r>
              <a:rPr lang="en-US" altLang="zh-CN" b="1" dirty="0"/>
              <a:t> </a:t>
            </a:r>
            <a:r>
              <a:rPr lang="zh-CN" altLang="en-US" sz="2000" b="1" dirty="0"/>
              <a:t>基于</a:t>
            </a:r>
            <a:r>
              <a:rPr lang="en-US" altLang="zh-CN" sz="2000" b="1" dirty="0"/>
              <a:t>Qt creator </a:t>
            </a:r>
            <a:r>
              <a:rPr lang="zh-CN" altLang="en-US" sz="2000" b="1" dirty="0"/>
              <a:t>编写功能完备的上位机程序</a:t>
            </a:r>
            <a:r>
              <a:rPr lang="zh-CN" altLang="en-US" sz="2000" dirty="0"/>
              <a:t>，用于手势管理、模式选择；</a:t>
            </a:r>
            <a:endParaRPr lang="zh-CN" altLang="en-US" sz="2000" dirty="0"/>
          </a:p>
          <a:p>
            <a:r>
              <a:rPr lang="en-US" altLang="zh-CN" sz="2000" dirty="0"/>
              <a:t>      </a:t>
            </a:r>
            <a:r>
              <a:rPr lang="zh-CN" altLang="en-US" sz="2000" dirty="0"/>
              <a:t>同时将动捕模式的</a:t>
            </a:r>
            <a:r>
              <a:rPr lang="en-US" altLang="zh-CN" sz="2000" dirty="0"/>
              <a:t>unity3D</a:t>
            </a:r>
            <a:r>
              <a:rPr lang="zh-CN" altLang="en-US" sz="2000" dirty="0"/>
              <a:t>程序嵌入其中，点击按钮即可开启动捕模式</a:t>
            </a:r>
            <a:endParaRPr lang="zh-CN" altLang="en-US" sz="2400" dirty="0"/>
          </a:p>
          <a:p>
            <a:r>
              <a:rPr lang="en-US" altLang="zh-CN" sz="2400" dirty="0"/>
              <a:t>          </a:t>
            </a:r>
            <a:endParaRPr lang="en-US" altLang="zh-CN" sz="2400" dirty="0"/>
          </a:p>
          <a:p>
            <a:r>
              <a:rPr lang="en-US" altLang="zh-CN" sz="2400" dirty="0"/>
              <a:t>        </a:t>
            </a:r>
            <a:r>
              <a:rPr lang="zh-CN" altLang="en-US" sz="2400" dirty="0"/>
              <a:t>具体功能：</a:t>
            </a:r>
            <a:endParaRPr lang="zh-CN" altLang="en-US" sz="2400" dirty="0"/>
          </a:p>
          <a:p>
            <a:endParaRPr lang="zh-CN" altLang="en-US" sz="2400" dirty="0"/>
          </a:p>
          <a:p>
            <a:r>
              <a:rPr lang="en-US" altLang="zh-CN" sz="2000" dirty="0"/>
              <a:t>      1.</a:t>
            </a:r>
            <a:r>
              <a:rPr lang="zh-CN" altLang="en-US" sz="2000" dirty="0"/>
              <a:t>蓝牙串口设置</a:t>
            </a:r>
            <a:endParaRPr lang="zh-CN" altLang="en-US" sz="2400" dirty="0"/>
          </a:p>
          <a:p>
            <a:r>
              <a:rPr lang="en-US" altLang="zh-CN" sz="2000" dirty="0"/>
              <a:t>      2.</a:t>
            </a:r>
            <a:r>
              <a:rPr lang="zh-CN" altLang="en-US" sz="2000" dirty="0"/>
              <a:t>手势功能修改</a:t>
            </a:r>
            <a:endParaRPr lang="zh-CN" altLang="en-US" sz="2000" dirty="0"/>
          </a:p>
          <a:p>
            <a:r>
              <a:rPr lang="en-US" altLang="zh-CN" sz="2000" dirty="0"/>
              <a:t>      3.</a:t>
            </a:r>
            <a:r>
              <a:rPr lang="zh-CN" altLang="en-US" sz="2000" dirty="0"/>
              <a:t>手势删除</a:t>
            </a:r>
            <a:endParaRPr lang="zh-CN" altLang="en-US" sz="2000" dirty="0"/>
          </a:p>
          <a:p>
            <a:r>
              <a:rPr lang="en-US" altLang="zh-CN" sz="2000" b="1" dirty="0"/>
              <a:t>      4.</a:t>
            </a:r>
            <a:r>
              <a:rPr lang="zh-CN" altLang="en-US" sz="2000" b="1" dirty="0"/>
              <a:t>手势自定义</a:t>
            </a:r>
            <a:endParaRPr lang="zh-CN" altLang="en-US" sz="2000" b="1" dirty="0"/>
          </a:p>
          <a:p>
            <a:r>
              <a:rPr lang="en-US" altLang="zh-CN" sz="2000" b="1" dirty="0"/>
              <a:t>    </a:t>
            </a:r>
            <a:r>
              <a:rPr lang="zh-CN" altLang="en-US" sz="2000" b="1" dirty="0"/>
              <a:t>（录制手势）</a:t>
            </a:r>
            <a:endParaRPr lang="zh-CN" altLang="en-US" sz="2000" b="1" dirty="0"/>
          </a:p>
          <a:p>
            <a:r>
              <a:rPr lang="en-US" altLang="zh-CN" sz="2000" dirty="0"/>
              <a:t>      5.</a:t>
            </a:r>
            <a:r>
              <a:rPr lang="zh-CN" altLang="en-US" sz="2000" dirty="0"/>
              <a:t>切换到动捕模式</a:t>
            </a:r>
            <a:endParaRPr lang="zh-CN" altLang="en-US" sz="2000" dirty="0"/>
          </a:p>
        </p:txBody>
      </p:sp>
      <p:sp>
        <p:nvSpPr>
          <p:cNvPr id="2" name="文本框 1"/>
          <p:cNvSpPr txBox="1"/>
          <p:nvPr/>
        </p:nvSpPr>
        <p:spPr>
          <a:xfrm>
            <a:off x="6312090" y="1098645"/>
            <a:ext cx="375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        修改手势界面</a:t>
            </a:r>
            <a:endParaRPr lang="zh-CN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矩形 44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217670" y="0"/>
              <a:ext cx="3756025" cy="909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506595" y="144145"/>
              <a:ext cx="310896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Qt</a:t>
              </a:r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上位机编写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8949" y="1817795"/>
            <a:ext cx="4639944" cy="408719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995" y="1811008"/>
            <a:ext cx="4784205" cy="409398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262418" y="1160060"/>
            <a:ext cx="375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          录制手势界面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308376" y="1235122"/>
            <a:ext cx="2927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     删除手势界面</a:t>
            </a:r>
            <a:endParaRPr lang="zh-CN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矩形 44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3939540" y="0"/>
              <a:ext cx="4271010" cy="909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154805" y="144145"/>
              <a:ext cx="379984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unity3D</a:t>
              </a:r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程序编写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317365" y="1974850"/>
            <a:ext cx="7390130" cy="34150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42010" y="2251710"/>
            <a:ext cx="262445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</a:t>
            </a:r>
            <a:r>
              <a:rPr lang="zh-CN" altLang="en-US"/>
              <a:t>使用手部素材搭建手部模型，实现实时动作捕捉（当然精度不高）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       </a:t>
            </a:r>
            <a:r>
              <a:rPr lang="zh-CN" altLang="en-US"/>
              <a:t>使用蓝牙串口库接受主板发送的数据，每</a:t>
            </a:r>
            <a:r>
              <a:rPr lang="en-US" altLang="zh-CN"/>
              <a:t>20ms</a:t>
            </a:r>
            <a:r>
              <a:rPr lang="zh-CN" altLang="en-US"/>
              <a:t>更新一次手势数据，延迟</a:t>
            </a:r>
            <a:r>
              <a:rPr lang="zh-CN" altLang="en-US"/>
              <a:t>较小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/>
          <p:nvPr/>
        </p:nvSpPr>
        <p:spPr>
          <a:xfrm>
            <a:off x="3410037" y="1649603"/>
            <a:ext cx="8781963" cy="1871903"/>
          </a:xfrm>
          <a:custGeom>
            <a:avLst/>
            <a:gdLst/>
            <a:ahLst/>
            <a:cxnLst/>
            <a:rect l="l" t="t" r="r" b="b"/>
            <a:pathLst>
              <a:path w="6586815" h="1404000">
                <a:moveTo>
                  <a:pt x="810600" y="0"/>
                </a:moveTo>
                <a:lnTo>
                  <a:pt x="6586815" y="0"/>
                </a:lnTo>
                <a:lnTo>
                  <a:pt x="6586815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3" name="矩形 6"/>
          <p:cNvSpPr/>
          <p:nvPr/>
        </p:nvSpPr>
        <p:spPr>
          <a:xfrm>
            <a:off x="600" y="3478789"/>
            <a:ext cx="8432200" cy="1871903"/>
          </a:xfrm>
          <a:custGeom>
            <a:avLst/>
            <a:gdLst/>
            <a:ahLst/>
            <a:cxnLst/>
            <a:rect l="l" t="t" r="r" b="b"/>
            <a:pathLst>
              <a:path w="4284268" h="1404000">
                <a:moveTo>
                  <a:pt x="0" y="0"/>
                </a:moveTo>
                <a:lnTo>
                  <a:pt x="4284268" y="0"/>
                </a:lnTo>
                <a:lnTo>
                  <a:pt x="3473668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4" name="矩形 7"/>
          <p:cNvSpPr/>
          <p:nvPr/>
        </p:nvSpPr>
        <p:spPr>
          <a:xfrm>
            <a:off x="600" y="1917079"/>
            <a:ext cx="10612684" cy="3023843"/>
          </a:xfrm>
          <a:custGeom>
            <a:avLst/>
            <a:gdLst/>
            <a:ahLst/>
            <a:cxnLst/>
            <a:rect l="l" t="t" r="r" b="b"/>
            <a:pathLst>
              <a:path w="7959928" h="2268000">
                <a:moveTo>
                  <a:pt x="0" y="0"/>
                </a:moveTo>
                <a:lnTo>
                  <a:pt x="7959928" y="0"/>
                </a:lnTo>
                <a:lnTo>
                  <a:pt x="6650498" y="2268000"/>
                </a:lnTo>
                <a:lnTo>
                  <a:pt x="0" y="226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5" name="TextBox 9"/>
          <p:cNvSpPr txBox="1"/>
          <p:nvPr/>
        </p:nvSpPr>
        <p:spPr>
          <a:xfrm>
            <a:off x="653349" y="3692340"/>
            <a:ext cx="1603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PART</a:t>
            </a:r>
            <a:endParaRPr lang="en-US" altLang="zh-CN" sz="3600" b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6" name="TextBox 10"/>
          <p:cNvSpPr txBox="1"/>
          <p:nvPr/>
        </p:nvSpPr>
        <p:spPr>
          <a:xfrm>
            <a:off x="1696149" y="2205038"/>
            <a:ext cx="2229761" cy="2447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335" i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4</a:t>
            </a:r>
            <a:endParaRPr lang="zh-CN" altLang="en-US" sz="15335" i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3686493" y="2829720"/>
            <a:ext cx="385572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457200"/>
            <a:r>
              <a:rPr lang="zh-CN" altLang="en-US" sz="7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rPr>
              <a:t>开发过程</a:t>
            </a:r>
            <a:endParaRPr lang="zh-CN" altLang="en-US" sz="72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9" name="矩形 20"/>
          <p:cNvSpPr/>
          <p:nvPr/>
        </p:nvSpPr>
        <p:spPr>
          <a:xfrm>
            <a:off x="10946656" y="2093452"/>
            <a:ext cx="596045" cy="984205"/>
          </a:xfrm>
          <a:custGeom>
            <a:avLst/>
            <a:gdLst/>
            <a:ahLst/>
            <a:cxnLst/>
            <a:rect l="l" t="t" r="r" b="b"/>
            <a:pathLst>
              <a:path w="447057" h="738192">
                <a:moveTo>
                  <a:pt x="77961" y="0"/>
                </a:moveTo>
                <a:lnTo>
                  <a:pt x="447057" y="369096"/>
                </a:lnTo>
                <a:lnTo>
                  <a:pt x="77961" y="738192"/>
                </a:lnTo>
                <a:lnTo>
                  <a:pt x="0" y="660231"/>
                </a:lnTo>
                <a:lnTo>
                  <a:pt x="293910" y="366322"/>
                </a:lnTo>
                <a:lnTo>
                  <a:pt x="2775" y="751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/>
      <p:bldP spid="6" grpId="0"/>
      <p:bldP spid="7" grpId="0"/>
      <p:bldP spid="9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矩形 44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217670" y="0"/>
              <a:ext cx="3756025" cy="909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817745" y="144145"/>
              <a:ext cx="2656205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开发过程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6" name="弧形 5"/>
          <p:cNvSpPr/>
          <p:nvPr/>
        </p:nvSpPr>
        <p:spPr>
          <a:xfrm>
            <a:off x="9164043" y="1983819"/>
            <a:ext cx="1775063" cy="1695729"/>
          </a:xfrm>
          <a:prstGeom prst="arc">
            <a:avLst>
              <a:gd name="adj1" fmla="val 16200000"/>
              <a:gd name="adj2" fmla="val 525358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1678674" y="3676145"/>
            <a:ext cx="8441139" cy="3205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弧形 9"/>
          <p:cNvSpPr/>
          <p:nvPr/>
        </p:nvSpPr>
        <p:spPr>
          <a:xfrm flipH="1">
            <a:off x="948518" y="3699345"/>
            <a:ext cx="1535373" cy="1639802"/>
          </a:xfrm>
          <a:prstGeom prst="arc">
            <a:avLst>
              <a:gd name="adj1" fmla="val 16200000"/>
              <a:gd name="adj2" fmla="val 5411693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235121" y="1123405"/>
            <a:ext cx="1910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</a:rPr>
              <a:t>    7.15~7.18</a:t>
            </a:r>
            <a:r>
              <a:rPr lang="zh-CN" altLang="en-US" sz="1800" b="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lang="en-US" altLang="zh-CN" sz="1800" b="0" kern="100" dirty="0"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800" b="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选题、确定方向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36877" y="1123405"/>
            <a:ext cx="21154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      7.19~7.22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r>
              <a:rPr lang="zh-CN" altLang="en-US" sz="1800" b="1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实现</a:t>
            </a:r>
            <a:r>
              <a:rPr lang="en-US" altLang="zh-CN" sz="1800" b="1" kern="100" dirty="0" err="1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mpu</a:t>
            </a:r>
            <a:r>
              <a:rPr lang="zh-CN" altLang="en-US" sz="1800" b="1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控制鼠标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5575110" y="1101430"/>
            <a:ext cx="2183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</a:rPr>
              <a:t>       7.23~7.27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</a:endParaRPr>
          </a:p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</a:rPr>
              <a:t>  </a:t>
            </a:r>
            <a:r>
              <a:rPr lang="en-US" altLang="zh-CN" sz="1800" b="1" kern="100" dirty="0" err="1">
                <a:effectLst/>
                <a:latin typeface="等线" panose="02010600030101010101" charset="-122"/>
                <a:ea typeface="等线" panose="02010600030101010101" charset="-122"/>
              </a:rPr>
              <a:t>pcb</a:t>
            </a:r>
            <a:r>
              <a:rPr lang="zh-CN" altLang="en-US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打板</a:t>
            </a:r>
            <a:r>
              <a:rPr lang="en-US" altLang="zh-CN" sz="1800" b="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sz="1800" b="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第一版</a:t>
            </a:r>
            <a:r>
              <a:rPr lang="en-US" altLang="zh-CN" sz="1800" b="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7973694" y="1123405"/>
            <a:ext cx="1821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</a:rPr>
              <a:t>     7.28~8.3 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</a:endParaRPr>
          </a:p>
          <a:p>
            <a:r>
              <a:rPr lang="zh-CN" altLang="en-US" sz="1800" b="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主程序框架编写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</a:endParaRPr>
          </a:p>
          <a:p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8020606" y="2893653"/>
            <a:ext cx="1948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</a:rPr>
              <a:t>      8.4~8.6 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</a:endParaRPr>
          </a:p>
          <a:p>
            <a:r>
              <a:rPr lang="en-US" altLang="zh-CN" b="1" dirty="0" err="1"/>
              <a:t>pcb</a:t>
            </a:r>
            <a:r>
              <a:rPr lang="zh-CN" altLang="en-US" b="1" dirty="0"/>
              <a:t>打板</a:t>
            </a:r>
            <a:r>
              <a:rPr lang="en-US" altLang="zh-CN" b="1" dirty="0"/>
              <a:t>(</a:t>
            </a:r>
            <a:r>
              <a:rPr lang="zh-CN" altLang="en-US" b="1" dirty="0"/>
              <a:t>第二版</a:t>
            </a:r>
            <a:r>
              <a:rPr lang="en-US" altLang="zh-CN" b="1" dirty="0"/>
              <a:t>)</a:t>
            </a:r>
            <a:endParaRPr lang="zh-CN" altLang="en-US" b="1" dirty="0"/>
          </a:p>
        </p:txBody>
      </p:sp>
      <p:sp>
        <p:nvSpPr>
          <p:cNvPr id="18" name="文本框 17"/>
          <p:cNvSpPr txBox="1"/>
          <p:nvPr/>
        </p:nvSpPr>
        <p:spPr>
          <a:xfrm>
            <a:off x="5668272" y="2917048"/>
            <a:ext cx="2306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            8.7 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r>
              <a:rPr lang="zh-CN" altLang="en-US" sz="1800" b="1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自制弯曲度传感器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3383574" y="2907151"/>
            <a:ext cx="2515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</a:rPr>
              <a:t>         8.14~8.15</a:t>
            </a:r>
            <a:endParaRPr lang="en-US" altLang="zh-CN" b="1" kern="1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altLang="zh-CN" sz="1800" b="1" kern="100" dirty="0" err="1">
                <a:effectLst/>
                <a:latin typeface="等线" panose="02010600030101010101" charset="-122"/>
                <a:ea typeface="等线" panose="02010600030101010101" charset="-122"/>
              </a:rPr>
              <a:t>pcb</a:t>
            </a:r>
            <a:r>
              <a:rPr lang="zh-CN" altLang="en-US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焊接、测试成功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424460" y="2967335"/>
            <a:ext cx="16335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   8.16~8.21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r>
              <a:rPr lang="en-US" altLang="zh-CN" sz="1800" b="1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qt</a:t>
            </a:r>
            <a:r>
              <a:rPr lang="zh-CN" altLang="en-US" sz="1800" b="1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上位机编写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1424460" y="4632571"/>
            <a:ext cx="23738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         8.22~8.25 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unity3D</a:t>
            </a:r>
            <a:r>
              <a:rPr lang="zh-CN" altLang="en-US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部分代码编写 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3962400" y="4664621"/>
            <a:ext cx="27549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           8.26~9.1 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r>
              <a:rPr lang="zh-CN" altLang="en-US" sz="1800" b="1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   手势识别算法完成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6414052" y="4656488"/>
            <a:ext cx="2306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      9.2 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r>
              <a:rPr lang="zh-CN" altLang="en-US" sz="1800" b="1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外壳</a:t>
            </a:r>
            <a:r>
              <a:rPr lang="en-US" altLang="zh-CN" sz="1800" b="1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3D</a:t>
            </a:r>
            <a:r>
              <a:rPr lang="zh-CN" altLang="en-US" sz="1800" b="1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建模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8020606" y="4664621"/>
            <a:ext cx="17750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        9.8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r>
              <a:rPr lang="zh-CN" altLang="en-US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硬件组装完成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9969540" y="4664621"/>
            <a:ext cx="19391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  9.9~9.11</a:t>
            </a:r>
            <a:endParaRPr lang="en-US" altLang="zh-CN" sz="1800" b="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r>
              <a:rPr lang="zh-CN" altLang="en-US" sz="1800" b="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调试、改进</a:t>
            </a:r>
            <a:endParaRPr lang="zh-CN" altLang="en-US" sz="18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/>
          <p:nvPr/>
        </p:nvSpPr>
        <p:spPr>
          <a:xfrm>
            <a:off x="3410037" y="1649603"/>
            <a:ext cx="8781963" cy="1871903"/>
          </a:xfrm>
          <a:custGeom>
            <a:avLst/>
            <a:gdLst/>
            <a:ahLst/>
            <a:cxnLst/>
            <a:rect l="l" t="t" r="r" b="b"/>
            <a:pathLst>
              <a:path w="6586815" h="1404000">
                <a:moveTo>
                  <a:pt x="810600" y="0"/>
                </a:moveTo>
                <a:lnTo>
                  <a:pt x="6586815" y="0"/>
                </a:lnTo>
                <a:lnTo>
                  <a:pt x="6586815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3" name="矩形 6"/>
          <p:cNvSpPr/>
          <p:nvPr/>
        </p:nvSpPr>
        <p:spPr>
          <a:xfrm>
            <a:off x="600" y="3478789"/>
            <a:ext cx="8432200" cy="1871903"/>
          </a:xfrm>
          <a:custGeom>
            <a:avLst/>
            <a:gdLst/>
            <a:ahLst/>
            <a:cxnLst/>
            <a:rect l="l" t="t" r="r" b="b"/>
            <a:pathLst>
              <a:path w="4284268" h="1404000">
                <a:moveTo>
                  <a:pt x="0" y="0"/>
                </a:moveTo>
                <a:lnTo>
                  <a:pt x="4284268" y="0"/>
                </a:lnTo>
                <a:lnTo>
                  <a:pt x="3473668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4" name="矩形 7"/>
          <p:cNvSpPr/>
          <p:nvPr/>
        </p:nvSpPr>
        <p:spPr>
          <a:xfrm>
            <a:off x="600" y="1917079"/>
            <a:ext cx="10612684" cy="3023843"/>
          </a:xfrm>
          <a:custGeom>
            <a:avLst/>
            <a:gdLst/>
            <a:ahLst/>
            <a:cxnLst/>
            <a:rect l="l" t="t" r="r" b="b"/>
            <a:pathLst>
              <a:path w="7959928" h="2268000">
                <a:moveTo>
                  <a:pt x="0" y="0"/>
                </a:moveTo>
                <a:lnTo>
                  <a:pt x="7959928" y="0"/>
                </a:lnTo>
                <a:lnTo>
                  <a:pt x="6650498" y="2268000"/>
                </a:lnTo>
                <a:lnTo>
                  <a:pt x="0" y="226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5" name="TextBox 9"/>
          <p:cNvSpPr txBox="1"/>
          <p:nvPr/>
        </p:nvSpPr>
        <p:spPr>
          <a:xfrm>
            <a:off x="653349" y="3692340"/>
            <a:ext cx="1603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PART</a:t>
            </a:r>
            <a:endParaRPr lang="en-US" altLang="zh-CN" sz="3600" b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6" name="TextBox 10"/>
          <p:cNvSpPr txBox="1"/>
          <p:nvPr/>
        </p:nvSpPr>
        <p:spPr>
          <a:xfrm>
            <a:off x="1696149" y="2205038"/>
            <a:ext cx="2229761" cy="2451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335" i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5</a:t>
            </a:r>
            <a:endParaRPr lang="en-US" altLang="zh-CN" sz="15335" i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3686493" y="2829720"/>
            <a:ext cx="431673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457200"/>
            <a:r>
              <a:rPr lang="zh-CN" altLang="en-US" sz="7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rPr>
              <a:t>反思</a:t>
            </a:r>
            <a:r>
              <a:rPr lang="en-US" altLang="zh-CN" sz="7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rPr>
              <a:t>&amp;</a:t>
            </a:r>
            <a:r>
              <a:rPr lang="zh-CN" altLang="en-US" sz="7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rPr>
              <a:t>展望</a:t>
            </a:r>
            <a:endParaRPr lang="zh-CN" altLang="en-US" sz="72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9" name="矩形 20"/>
          <p:cNvSpPr/>
          <p:nvPr/>
        </p:nvSpPr>
        <p:spPr>
          <a:xfrm>
            <a:off x="10946656" y="2093452"/>
            <a:ext cx="596045" cy="984205"/>
          </a:xfrm>
          <a:custGeom>
            <a:avLst/>
            <a:gdLst/>
            <a:ahLst/>
            <a:cxnLst/>
            <a:rect l="l" t="t" r="r" b="b"/>
            <a:pathLst>
              <a:path w="447057" h="738192">
                <a:moveTo>
                  <a:pt x="77961" y="0"/>
                </a:moveTo>
                <a:lnTo>
                  <a:pt x="447057" y="369096"/>
                </a:lnTo>
                <a:lnTo>
                  <a:pt x="77961" y="738192"/>
                </a:lnTo>
                <a:lnTo>
                  <a:pt x="0" y="660231"/>
                </a:lnTo>
                <a:lnTo>
                  <a:pt x="293910" y="366322"/>
                </a:lnTo>
                <a:lnTo>
                  <a:pt x="2775" y="751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/>
      <p:bldP spid="6" grpId="0"/>
      <p:bldP spid="7" grpId="0"/>
      <p:bldP spid="9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-6350"/>
            <a:ext cx="12192000" cy="6858000"/>
            <a:chOff x="0" y="0"/>
            <a:chExt cx="12192000" cy="6858000"/>
          </a:xfrm>
        </p:grpSpPr>
        <p:sp>
          <p:nvSpPr>
            <p:cNvPr id="18" name="矩形 17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217894" y="0"/>
              <a:ext cx="3756212" cy="10032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806742" y="149568"/>
              <a:ext cx="2578516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反思</a:t>
              </a:r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&amp;</a:t>
              </a:r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展望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2" name="左大括号 21"/>
          <p:cNvSpPr/>
          <p:nvPr/>
        </p:nvSpPr>
        <p:spPr>
          <a:xfrm>
            <a:off x="414020" y="1335405"/>
            <a:ext cx="753110" cy="409765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235710" y="1277620"/>
            <a:ext cx="6247765" cy="41554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00000"/>
              </a:lnSpc>
            </a:pPr>
            <a:r>
              <a:rPr lang="en-US" altLang="zh-CN"/>
              <a:t>1.mpu6050</a:t>
            </a:r>
            <a:r>
              <a:rPr lang="zh-CN" altLang="en-US"/>
              <a:t>芯片精度不足，存在零点漂移问题，后续考虑用</a:t>
            </a:r>
            <a:r>
              <a:rPr lang="en-US" altLang="zh-CN"/>
              <a:t>mpu9250</a:t>
            </a:r>
            <a:r>
              <a:rPr lang="zh-CN" altLang="en-US"/>
              <a:t>优化</a:t>
            </a:r>
            <a:endParaRPr lang="zh-CN" altLang="en-US"/>
          </a:p>
          <a:p>
            <a:pPr>
              <a:lnSpc>
                <a:spcPct val="100000"/>
              </a:lnSpc>
            </a:pPr>
            <a:endParaRPr lang="zh-CN" altLang="en-US"/>
          </a:p>
          <a:p>
            <a:pPr>
              <a:lnSpc>
                <a:spcPct val="100000"/>
              </a:lnSpc>
            </a:pPr>
            <a:r>
              <a:rPr lang="en-US" altLang="zh-CN"/>
              <a:t>2.</a:t>
            </a:r>
            <a:r>
              <a:rPr lang="zh-CN" altLang="en-US"/>
              <a:t>自制弯曲度传感器精度不足，后续考虑改进制作</a:t>
            </a:r>
            <a:r>
              <a:rPr lang="zh-CN" altLang="en-US"/>
              <a:t>方法</a:t>
            </a:r>
            <a:endParaRPr lang="zh-CN" altLang="en-US"/>
          </a:p>
          <a:p>
            <a:pPr>
              <a:lnSpc>
                <a:spcPct val="100000"/>
              </a:lnSpc>
            </a:pPr>
            <a:endParaRPr lang="zh-CN" altLang="en-US"/>
          </a:p>
          <a:p>
            <a:pPr>
              <a:lnSpc>
                <a:spcPct val="100000"/>
              </a:lnSpc>
            </a:pPr>
            <a:r>
              <a:rPr lang="en-US" altLang="zh-CN"/>
              <a:t>3.</a:t>
            </a:r>
            <a:r>
              <a:rPr lang="zh-CN" altLang="en-US"/>
              <a:t>手势识别算法仍需改进，后续考虑使用朴素贝叶斯分类器</a:t>
            </a:r>
            <a:endParaRPr lang="zh-CN" altLang="en-US"/>
          </a:p>
          <a:p>
            <a:pPr>
              <a:lnSpc>
                <a:spcPct val="100000"/>
              </a:lnSpc>
            </a:pPr>
            <a:endParaRPr lang="zh-CN" altLang="en-US"/>
          </a:p>
          <a:p>
            <a:pPr>
              <a:lnSpc>
                <a:spcPct val="100000"/>
              </a:lnSpc>
            </a:pPr>
            <a:r>
              <a:rPr lang="en-US" altLang="zh-CN"/>
              <a:t>4.</a:t>
            </a:r>
            <a:r>
              <a:rPr lang="zh-CN" altLang="en-US"/>
              <a:t>电池续航不足，后续考虑使用更大容量</a:t>
            </a:r>
            <a:r>
              <a:rPr lang="zh-CN" altLang="en-US"/>
              <a:t>电池</a:t>
            </a:r>
            <a:endParaRPr lang="zh-CN" altLang="en-US"/>
          </a:p>
          <a:p>
            <a:pPr>
              <a:lnSpc>
                <a:spcPct val="100000"/>
              </a:lnSpc>
            </a:pPr>
            <a:endParaRPr lang="zh-CN" altLang="en-US"/>
          </a:p>
          <a:p>
            <a:pPr>
              <a:lnSpc>
                <a:spcPct val="100000"/>
              </a:lnSpc>
            </a:pPr>
            <a:r>
              <a:rPr lang="en-US" altLang="zh-CN"/>
              <a:t>5.</a:t>
            </a:r>
            <a:r>
              <a:rPr lang="zh-CN" altLang="en-US"/>
              <a:t>手套舒适度不够，后续考虑改进传感器的</a:t>
            </a:r>
            <a:r>
              <a:rPr lang="zh-CN" altLang="en-US"/>
              <a:t>固定方式</a:t>
            </a:r>
            <a:endParaRPr lang="zh-CN" altLang="en-US"/>
          </a:p>
          <a:p>
            <a:pPr>
              <a:lnSpc>
                <a:spcPct val="100000"/>
              </a:lnSpc>
            </a:pPr>
            <a:endParaRPr lang="zh-CN" altLang="en-US"/>
          </a:p>
          <a:p>
            <a:pPr>
              <a:lnSpc>
                <a:spcPct val="100000"/>
              </a:lnSpc>
            </a:pPr>
            <a:r>
              <a:rPr lang="en-US" altLang="zh-CN"/>
              <a:t>6.pcb</a:t>
            </a:r>
            <a:r>
              <a:rPr lang="zh-CN" altLang="en-US"/>
              <a:t>集成度可以进一步提高，尺寸可以进一步</a:t>
            </a:r>
            <a:r>
              <a:rPr lang="zh-CN" altLang="en-US"/>
              <a:t>缩小</a:t>
            </a:r>
            <a:endParaRPr lang="zh-CN" altLang="en-US"/>
          </a:p>
          <a:p>
            <a:pPr>
              <a:lnSpc>
                <a:spcPct val="100000"/>
              </a:lnSpc>
            </a:pPr>
            <a:endParaRPr lang="zh-CN" altLang="en-US"/>
          </a:p>
          <a:p>
            <a:pPr>
              <a:lnSpc>
                <a:spcPct val="100000"/>
              </a:lnSpc>
            </a:pPr>
            <a:r>
              <a:rPr lang="en-US" altLang="zh-CN"/>
              <a:t>7.</a:t>
            </a:r>
            <a:r>
              <a:rPr lang="zh-CN" altLang="en-US"/>
              <a:t>使用多个</a:t>
            </a:r>
            <a:r>
              <a:rPr lang="en-US" altLang="zh-CN"/>
              <a:t>mpu</a:t>
            </a:r>
            <a:r>
              <a:rPr lang="zh-CN" altLang="en-US"/>
              <a:t>进行姿态解算，提高手指自由度，或许可以应用于</a:t>
            </a:r>
            <a:r>
              <a:rPr lang="en-US" altLang="zh-CN"/>
              <a:t>VR</a:t>
            </a:r>
            <a:r>
              <a:rPr lang="zh-CN" altLang="en-US"/>
              <a:t>游戏、</a:t>
            </a:r>
            <a:r>
              <a:rPr lang="en-US" altLang="zh-CN"/>
              <a:t>3D</a:t>
            </a:r>
            <a:r>
              <a:rPr lang="zh-CN" altLang="en-US"/>
              <a:t>绘画</a:t>
            </a:r>
            <a:endParaRPr lang="zh-CN" altLang="en-US"/>
          </a:p>
          <a:p>
            <a:endParaRPr lang="en-US" altLang="zh-CN"/>
          </a:p>
        </p:txBody>
      </p:sp>
      <p:pic>
        <p:nvPicPr>
          <p:cNvPr id="28" name="图片 2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0000" y="2259330"/>
            <a:ext cx="4127500" cy="2338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9739" y="0"/>
            <a:ext cx="18891478" cy="6858000"/>
          </a:xfrm>
          <a:prstGeom prst="rect">
            <a:avLst/>
          </a:prstGeom>
          <a:blipFill>
            <a:blip r:embed="rId2"/>
            <a:stretch>
              <a:fillRect l="-12532" r="-12532"/>
            </a:stretch>
          </a:blipFill>
        </p:spPr>
      </p:pic>
      <p:sp>
        <p:nvSpPr>
          <p:cNvPr id="3" name="矩形 2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0" y="1397952"/>
            <a:ext cx="12192000" cy="3668395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7"/>
          <p:cNvSpPr txBox="1">
            <a:spLocks noChangeArrowheads="1"/>
          </p:cNvSpPr>
          <p:nvPr/>
        </p:nvSpPr>
        <p:spPr bwMode="auto">
          <a:xfrm>
            <a:off x="4266422" y="2829291"/>
            <a:ext cx="3840480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685800"/>
            <a:r>
              <a:rPr lang="en-US" altLang="zh-CN" sz="7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 </a:t>
            </a:r>
            <a:r>
              <a:rPr lang="zh-CN" altLang="en-US" sz="7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谢谢！</a:t>
            </a:r>
            <a:endParaRPr lang="zh-CN" altLang="en-US" sz="72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27081" y="3972860"/>
            <a:ext cx="6357938" cy="299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</a:rPr>
              <a:t>TSINGHUA UNIVERSITY</a:t>
            </a:r>
            <a:endParaRPr lang="en-US" altLang="zh-CN" sz="1000" kern="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bldLvl="0" animBg="1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61882" y="1403942"/>
            <a:ext cx="7960995" cy="4076016"/>
            <a:chOff x="936725" y="2020026"/>
            <a:chExt cx="7332911" cy="3754438"/>
          </a:xfrm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5726359" y="2020026"/>
              <a:ext cx="298450" cy="3754438"/>
            </a:xfrm>
            <a:custGeom>
              <a:avLst/>
              <a:gdLst>
                <a:gd name="T0" fmla="*/ 79 w 103"/>
                <a:gd name="T1" fmla="*/ 610 h 1294"/>
                <a:gd name="T2" fmla="*/ 61 w 103"/>
                <a:gd name="T3" fmla="*/ 492 h 1294"/>
                <a:gd name="T4" fmla="*/ 103 w 103"/>
                <a:gd name="T5" fmla="*/ 415 h 1294"/>
                <a:gd name="T6" fmla="*/ 61 w 103"/>
                <a:gd name="T7" fmla="*/ 339 h 1294"/>
                <a:gd name="T8" fmla="*/ 79 w 103"/>
                <a:gd name="T9" fmla="*/ 220 h 1294"/>
                <a:gd name="T10" fmla="*/ 79 w 103"/>
                <a:gd name="T11" fmla="*/ 134 h 1294"/>
                <a:gd name="T12" fmla="*/ 61 w 103"/>
                <a:gd name="T13" fmla="*/ 82 h 1294"/>
                <a:gd name="T14" fmla="*/ 81 w 103"/>
                <a:gd name="T15" fmla="*/ 27 h 1294"/>
                <a:gd name="T16" fmla="*/ 22 w 103"/>
                <a:gd name="T17" fmla="*/ 33 h 1294"/>
                <a:gd name="T18" fmla="*/ 43 w 103"/>
                <a:gd name="T19" fmla="*/ 80 h 1294"/>
                <a:gd name="T20" fmla="*/ 25 w 103"/>
                <a:gd name="T21" fmla="*/ 134 h 1294"/>
                <a:gd name="T22" fmla="*/ 25 w 103"/>
                <a:gd name="T23" fmla="*/ 220 h 1294"/>
                <a:gd name="T24" fmla="*/ 43 w 103"/>
                <a:gd name="T25" fmla="*/ 338 h 1294"/>
                <a:gd name="T26" fmla="*/ 0 w 103"/>
                <a:gd name="T27" fmla="*/ 415 h 1294"/>
                <a:gd name="T28" fmla="*/ 43 w 103"/>
                <a:gd name="T29" fmla="*/ 492 h 1294"/>
                <a:gd name="T30" fmla="*/ 25 w 103"/>
                <a:gd name="T31" fmla="*/ 610 h 1294"/>
                <a:gd name="T32" fmla="*/ 25 w 103"/>
                <a:gd name="T33" fmla="*/ 696 h 1294"/>
                <a:gd name="T34" fmla="*/ 43 w 103"/>
                <a:gd name="T35" fmla="*/ 814 h 1294"/>
                <a:gd name="T36" fmla="*/ 0 w 103"/>
                <a:gd name="T37" fmla="*/ 891 h 1294"/>
                <a:gd name="T38" fmla="*/ 43 w 103"/>
                <a:gd name="T39" fmla="*/ 968 h 1294"/>
                <a:gd name="T40" fmla="*/ 25 w 103"/>
                <a:gd name="T41" fmla="*/ 1086 h 1294"/>
                <a:gd name="T42" fmla="*/ 25 w 103"/>
                <a:gd name="T43" fmla="*/ 1172 h 1294"/>
                <a:gd name="T44" fmla="*/ 43 w 103"/>
                <a:gd name="T45" fmla="*/ 1212 h 1294"/>
                <a:gd name="T46" fmla="*/ 23 w 103"/>
                <a:gd name="T47" fmla="*/ 1267 h 1294"/>
                <a:gd name="T48" fmla="*/ 82 w 103"/>
                <a:gd name="T49" fmla="*/ 1261 h 1294"/>
                <a:gd name="T50" fmla="*/ 61 w 103"/>
                <a:gd name="T51" fmla="*/ 1214 h 1294"/>
                <a:gd name="T52" fmla="*/ 79 w 103"/>
                <a:gd name="T53" fmla="*/ 1172 h 1294"/>
                <a:gd name="T54" fmla="*/ 79 w 103"/>
                <a:gd name="T55" fmla="*/ 1086 h 1294"/>
                <a:gd name="T56" fmla="*/ 61 w 103"/>
                <a:gd name="T57" fmla="*/ 968 h 1294"/>
                <a:gd name="T58" fmla="*/ 103 w 103"/>
                <a:gd name="T59" fmla="*/ 891 h 1294"/>
                <a:gd name="T60" fmla="*/ 61 w 103"/>
                <a:gd name="T61" fmla="*/ 815 h 1294"/>
                <a:gd name="T62" fmla="*/ 79 w 103"/>
                <a:gd name="T63" fmla="*/ 696 h 1294"/>
                <a:gd name="T64" fmla="*/ 65 w 103"/>
                <a:gd name="T65" fmla="*/ 1261 h 1294"/>
                <a:gd name="T66" fmla="*/ 39 w 103"/>
                <a:gd name="T67" fmla="*/ 1261 h 1294"/>
                <a:gd name="T68" fmla="*/ 52 w 103"/>
                <a:gd name="T69" fmla="*/ 1248 h 1294"/>
                <a:gd name="T70" fmla="*/ 65 w 103"/>
                <a:gd name="T71" fmla="*/ 1261 h 1294"/>
                <a:gd name="T72" fmla="*/ 52 w 103"/>
                <a:gd name="T73" fmla="*/ 46 h 1294"/>
                <a:gd name="T74" fmla="*/ 39 w 103"/>
                <a:gd name="T75" fmla="*/ 33 h 1294"/>
                <a:gd name="T76" fmla="*/ 65 w 103"/>
                <a:gd name="T77" fmla="*/ 33 h 1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3" h="1294">
                  <a:moveTo>
                    <a:pt x="103" y="653"/>
                  </a:moveTo>
                  <a:cubicBezTo>
                    <a:pt x="103" y="635"/>
                    <a:pt x="94" y="619"/>
                    <a:pt x="79" y="610"/>
                  </a:cubicBezTo>
                  <a:cubicBezTo>
                    <a:pt x="68" y="603"/>
                    <a:pt x="61" y="590"/>
                    <a:pt x="61" y="576"/>
                  </a:cubicBezTo>
                  <a:cubicBezTo>
                    <a:pt x="61" y="492"/>
                    <a:pt x="61" y="492"/>
                    <a:pt x="61" y="492"/>
                  </a:cubicBezTo>
                  <a:cubicBezTo>
                    <a:pt x="61" y="478"/>
                    <a:pt x="68" y="465"/>
                    <a:pt x="79" y="458"/>
                  </a:cubicBezTo>
                  <a:cubicBezTo>
                    <a:pt x="93" y="449"/>
                    <a:pt x="103" y="433"/>
                    <a:pt x="103" y="415"/>
                  </a:cubicBezTo>
                  <a:cubicBezTo>
                    <a:pt x="103" y="397"/>
                    <a:pt x="93" y="381"/>
                    <a:pt x="79" y="372"/>
                  </a:cubicBezTo>
                  <a:cubicBezTo>
                    <a:pt x="68" y="365"/>
                    <a:pt x="61" y="352"/>
                    <a:pt x="61" y="339"/>
                  </a:cubicBezTo>
                  <a:cubicBezTo>
                    <a:pt x="61" y="254"/>
                    <a:pt x="61" y="254"/>
                    <a:pt x="61" y="254"/>
                  </a:cubicBezTo>
                  <a:cubicBezTo>
                    <a:pt x="61" y="240"/>
                    <a:pt x="68" y="227"/>
                    <a:pt x="79" y="220"/>
                  </a:cubicBezTo>
                  <a:cubicBezTo>
                    <a:pt x="94" y="211"/>
                    <a:pt x="103" y="195"/>
                    <a:pt x="103" y="177"/>
                  </a:cubicBezTo>
                  <a:cubicBezTo>
                    <a:pt x="103" y="159"/>
                    <a:pt x="94" y="143"/>
                    <a:pt x="79" y="134"/>
                  </a:cubicBezTo>
                  <a:cubicBezTo>
                    <a:pt x="68" y="127"/>
                    <a:pt x="61" y="114"/>
                    <a:pt x="61" y="100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61" y="71"/>
                    <a:pt x="65" y="62"/>
                    <a:pt x="73" y="54"/>
                  </a:cubicBezTo>
                  <a:cubicBezTo>
                    <a:pt x="80" y="48"/>
                    <a:pt x="83" y="38"/>
                    <a:pt x="81" y="27"/>
                  </a:cubicBezTo>
                  <a:cubicBezTo>
                    <a:pt x="79" y="15"/>
                    <a:pt x="70" y="6"/>
                    <a:pt x="58" y="4"/>
                  </a:cubicBezTo>
                  <a:cubicBezTo>
                    <a:pt x="39" y="0"/>
                    <a:pt x="22" y="15"/>
                    <a:pt x="22" y="33"/>
                  </a:cubicBezTo>
                  <a:cubicBezTo>
                    <a:pt x="22" y="42"/>
                    <a:pt x="26" y="49"/>
                    <a:pt x="32" y="55"/>
                  </a:cubicBezTo>
                  <a:cubicBezTo>
                    <a:pt x="39" y="62"/>
                    <a:pt x="43" y="70"/>
                    <a:pt x="43" y="80"/>
                  </a:cubicBezTo>
                  <a:cubicBezTo>
                    <a:pt x="43" y="100"/>
                    <a:pt x="43" y="100"/>
                    <a:pt x="43" y="100"/>
                  </a:cubicBezTo>
                  <a:cubicBezTo>
                    <a:pt x="43" y="114"/>
                    <a:pt x="36" y="127"/>
                    <a:pt x="25" y="134"/>
                  </a:cubicBezTo>
                  <a:cubicBezTo>
                    <a:pt x="10" y="143"/>
                    <a:pt x="1" y="159"/>
                    <a:pt x="1" y="177"/>
                  </a:cubicBezTo>
                  <a:cubicBezTo>
                    <a:pt x="1" y="195"/>
                    <a:pt x="10" y="211"/>
                    <a:pt x="25" y="220"/>
                  </a:cubicBezTo>
                  <a:cubicBezTo>
                    <a:pt x="36" y="227"/>
                    <a:pt x="43" y="240"/>
                    <a:pt x="43" y="254"/>
                  </a:cubicBezTo>
                  <a:cubicBezTo>
                    <a:pt x="43" y="338"/>
                    <a:pt x="43" y="338"/>
                    <a:pt x="43" y="338"/>
                  </a:cubicBezTo>
                  <a:cubicBezTo>
                    <a:pt x="43" y="352"/>
                    <a:pt x="36" y="365"/>
                    <a:pt x="24" y="372"/>
                  </a:cubicBezTo>
                  <a:cubicBezTo>
                    <a:pt x="10" y="381"/>
                    <a:pt x="0" y="397"/>
                    <a:pt x="0" y="415"/>
                  </a:cubicBezTo>
                  <a:cubicBezTo>
                    <a:pt x="0" y="433"/>
                    <a:pt x="10" y="449"/>
                    <a:pt x="24" y="458"/>
                  </a:cubicBezTo>
                  <a:cubicBezTo>
                    <a:pt x="36" y="466"/>
                    <a:pt x="43" y="478"/>
                    <a:pt x="43" y="492"/>
                  </a:cubicBezTo>
                  <a:cubicBezTo>
                    <a:pt x="43" y="576"/>
                    <a:pt x="43" y="576"/>
                    <a:pt x="43" y="576"/>
                  </a:cubicBezTo>
                  <a:cubicBezTo>
                    <a:pt x="43" y="590"/>
                    <a:pt x="36" y="603"/>
                    <a:pt x="25" y="610"/>
                  </a:cubicBezTo>
                  <a:cubicBezTo>
                    <a:pt x="10" y="619"/>
                    <a:pt x="1" y="635"/>
                    <a:pt x="1" y="653"/>
                  </a:cubicBezTo>
                  <a:cubicBezTo>
                    <a:pt x="1" y="671"/>
                    <a:pt x="10" y="687"/>
                    <a:pt x="25" y="696"/>
                  </a:cubicBezTo>
                  <a:cubicBezTo>
                    <a:pt x="36" y="704"/>
                    <a:pt x="43" y="716"/>
                    <a:pt x="43" y="730"/>
                  </a:cubicBezTo>
                  <a:cubicBezTo>
                    <a:pt x="43" y="814"/>
                    <a:pt x="43" y="814"/>
                    <a:pt x="43" y="814"/>
                  </a:cubicBezTo>
                  <a:cubicBezTo>
                    <a:pt x="43" y="828"/>
                    <a:pt x="36" y="841"/>
                    <a:pt x="24" y="848"/>
                  </a:cubicBezTo>
                  <a:cubicBezTo>
                    <a:pt x="10" y="857"/>
                    <a:pt x="0" y="873"/>
                    <a:pt x="0" y="891"/>
                  </a:cubicBezTo>
                  <a:cubicBezTo>
                    <a:pt x="0" y="909"/>
                    <a:pt x="10" y="925"/>
                    <a:pt x="24" y="934"/>
                  </a:cubicBezTo>
                  <a:cubicBezTo>
                    <a:pt x="36" y="942"/>
                    <a:pt x="43" y="954"/>
                    <a:pt x="43" y="968"/>
                  </a:cubicBezTo>
                  <a:cubicBezTo>
                    <a:pt x="43" y="1053"/>
                    <a:pt x="43" y="1053"/>
                    <a:pt x="43" y="1053"/>
                  </a:cubicBezTo>
                  <a:cubicBezTo>
                    <a:pt x="43" y="1066"/>
                    <a:pt x="36" y="1079"/>
                    <a:pt x="25" y="1086"/>
                  </a:cubicBezTo>
                  <a:cubicBezTo>
                    <a:pt x="10" y="1095"/>
                    <a:pt x="1" y="1111"/>
                    <a:pt x="1" y="1129"/>
                  </a:cubicBezTo>
                  <a:cubicBezTo>
                    <a:pt x="1" y="1147"/>
                    <a:pt x="10" y="1163"/>
                    <a:pt x="25" y="1172"/>
                  </a:cubicBezTo>
                  <a:cubicBezTo>
                    <a:pt x="36" y="1180"/>
                    <a:pt x="43" y="1192"/>
                    <a:pt x="43" y="1206"/>
                  </a:cubicBezTo>
                  <a:cubicBezTo>
                    <a:pt x="43" y="1212"/>
                    <a:pt x="43" y="1212"/>
                    <a:pt x="43" y="1212"/>
                  </a:cubicBezTo>
                  <a:cubicBezTo>
                    <a:pt x="43" y="1223"/>
                    <a:pt x="38" y="1233"/>
                    <a:pt x="31" y="1240"/>
                  </a:cubicBezTo>
                  <a:cubicBezTo>
                    <a:pt x="24" y="1246"/>
                    <a:pt x="21" y="1256"/>
                    <a:pt x="23" y="1267"/>
                  </a:cubicBezTo>
                  <a:cubicBezTo>
                    <a:pt x="25" y="1279"/>
                    <a:pt x="34" y="1288"/>
                    <a:pt x="46" y="1291"/>
                  </a:cubicBezTo>
                  <a:cubicBezTo>
                    <a:pt x="65" y="1294"/>
                    <a:pt x="82" y="1280"/>
                    <a:pt x="82" y="1261"/>
                  </a:cubicBezTo>
                  <a:cubicBezTo>
                    <a:pt x="82" y="1253"/>
                    <a:pt x="78" y="1245"/>
                    <a:pt x="72" y="1239"/>
                  </a:cubicBezTo>
                  <a:cubicBezTo>
                    <a:pt x="65" y="1233"/>
                    <a:pt x="61" y="1224"/>
                    <a:pt x="61" y="1214"/>
                  </a:cubicBezTo>
                  <a:cubicBezTo>
                    <a:pt x="61" y="1206"/>
                    <a:pt x="61" y="1206"/>
                    <a:pt x="61" y="1206"/>
                  </a:cubicBezTo>
                  <a:cubicBezTo>
                    <a:pt x="61" y="1192"/>
                    <a:pt x="68" y="1180"/>
                    <a:pt x="79" y="1172"/>
                  </a:cubicBezTo>
                  <a:cubicBezTo>
                    <a:pt x="94" y="1163"/>
                    <a:pt x="103" y="1147"/>
                    <a:pt x="103" y="1129"/>
                  </a:cubicBezTo>
                  <a:cubicBezTo>
                    <a:pt x="103" y="1111"/>
                    <a:pt x="94" y="1095"/>
                    <a:pt x="79" y="1086"/>
                  </a:cubicBezTo>
                  <a:cubicBezTo>
                    <a:pt x="68" y="1079"/>
                    <a:pt x="61" y="1066"/>
                    <a:pt x="61" y="1052"/>
                  </a:cubicBezTo>
                  <a:cubicBezTo>
                    <a:pt x="61" y="968"/>
                    <a:pt x="61" y="968"/>
                    <a:pt x="61" y="968"/>
                  </a:cubicBezTo>
                  <a:cubicBezTo>
                    <a:pt x="61" y="954"/>
                    <a:pt x="68" y="941"/>
                    <a:pt x="79" y="934"/>
                  </a:cubicBezTo>
                  <a:cubicBezTo>
                    <a:pt x="93" y="925"/>
                    <a:pt x="103" y="909"/>
                    <a:pt x="103" y="891"/>
                  </a:cubicBezTo>
                  <a:cubicBezTo>
                    <a:pt x="103" y="873"/>
                    <a:pt x="93" y="857"/>
                    <a:pt x="79" y="848"/>
                  </a:cubicBezTo>
                  <a:cubicBezTo>
                    <a:pt x="68" y="841"/>
                    <a:pt x="61" y="828"/>
                    <a:pt x="61" y="815"/>
                  </a:cubicBezTo>
                  <a:cubicBezTo>
                    <a:pt x="61" y="730"/>
                    <a:pt x="61" y="730"/>
                    <a:pt x="61" y="730"/>
                  </a:cubicBezTo>
                  <a:cubicBezTo>
                    <a:pt x="61" y="716"/>
                    <a:pt x="68" y="704"/>
                    <a:pt x="79" y="696"/>
                  </a:cubicBezTo>
                  <a:cubicBezTo>
                    <a:pt x="94" y="687"/>
                    <a:pt x="103" y="671"/>
                    <a:pt x="103" y="653"/>
                  </a:cubicBezTo>
                  <a:close/>
                  <a:moveTo>
                    <a:pt x="65" y="1261"/>
                  </a:moveTo>
                  <a:cubicBezTo>
                    <a:pt x="65" y="1268"/>
                    <a:pt x="59" y="1274"/>
                    <a:pt x="52" y="1274"/>
                  </a:cubicBezTo>
                  <a:cubicBezTo>
                    <a:pt x="45" y="1274"/>
                    <a:pt x="39" y="1268"/>
                    <a:pt x="39" y="1261"/>
                  </a:cubicBezTo>
                  <a:cubicBezTo>
                    <a:pt x="39" y="1254"/>
                    <a:pt x="44" y="1249"/>
                    <a:pt x="51" y="1248"/>
                  </a:cubicBezTo>
                  <a:cubicBezTo>
                    <a:pt x="51" y="1248"/>
                    <a:pt x="52" y="1248"/>
                    <a:pt x="52" y="1248"/>
                  </a:cubicBezTo>
                  <a:cubicBezTo>
                    <a:pt x="52" y="1248"/>
                    <a:pt x="53" y="1248"/>
                    <a:pt x="53" y="1248"/>
                  </a:cubicBezTo>
                  <a:cubicBezTo>
                    <a:pt x="60" y="1249"/>
                    <a:pt x="65" y="1254"/>
                    <a:pt x="65" y="1261"/>
                  </a:cubicBezTo>
                  <a:close/>
                  <a:moveTo>
                    <a:pt x="53" y="46"/>
                  </a:moveTo>
                  <a:cubicBezTo>
                    <a:pt x="53" y="46"/>
                    <a:pt x="52" y="46"/>
                    <a:pt x="52" y="46"/>
                  </a:cubicBezTo>
                  <a:cubicBezTo>
                    <a:pt x="52" y="46"/>
                    <a:pt x="51" y="46"/>
                    <a:pt x="51" y="46"/>
                  </a:cubicBezTo>
                  <a:cubicBezTo>
                    <a:pt x="44" y="45"/>
                    <a:pt x="39" y="40"/>
                    <a:pt x="39" y="33"/>
                  </a:cubicBezTo>
                  <a:cubicBezTo>
                    <a:pt x="39" y="26"/>
                    <a:pt x="45" y="20"/>
                    <a:pt x="52" y="20"/>
                  </a:cubicBezTo>
                  <a:cubicBezTo>
                    <a:pt x="59" y="20"/>
                    <a:pt x="65" y="26"/>
                    <a:pt x="65" y="33"/>
                  </a:cubicBezTo>
                  <a:cubicBezTo>
                    <a:pt x="65" y="40"/>
                    <a:pt x="60" y="45"/>
                    <a:pt x="53" y="46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6077197" y="2193064"/>
              <a:ext cx="792163" cy="673100"/>
            </a:xfrm>
            <a:custGeom>
              <a:avLst/>
              <a:gdLst>
                <a:gd name="T0" fmla="*/ 66 w 273"/>
                <a:gd name="T1" fmla="*/ 0 h 232"/>
                <a:gd name="T2" fmla="*/ 32 w 273"/>
                <a:gd name="T3" fmla="*/ 17 h 232"/>
                <a:gd name="T4" fmla="*/ 0 w 273"/>
                <a:gd name="T5" fmla="*/ 61 h 232"/>
                <a:gd name="T6" fmla="*/ 0 w 273"/>
                <a:gd name="T7" fmla="*/ 61 h 232"/>
                <a:gd name="T8" fmla="*/ 0 w 273"/>
                <a:gd name="T9" fmla="*/ 171 h 232"/>
                <a:gd name="T10" fmla="*/ 32 w 273"/>
                <a:gd name="T11" fmla="*/ 215 h 232"/>
                <a:gd name="T12" fmla="*/ 66 w 273"/>
                <a:gd name="T13" fmla="*/ 232 h 232"/>
                <a:gd name="T14" fmla="*/ 273 w 273"/>
                <a:gd name="T15" fmla="*/ 232 h 232"/>
                <a:gd name="T16" fmla="*/ 273 w 273"/>
                <a:gd name="T17" fmla="*/ 0 h 232"/>
                <a:gd name="T18" fmla="*/ 66 w 273"/>
                <a:gd name="T19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32">
                  <a:moveTo>
                    <a:pt x="66" y="0"/>
                  </a:moveTo>
                  <a:cubicBezTo>
                    <a:pt x="52" y="0"/>
                    <a:pt x="40" y="7"/>
                    <a:pt x="32" y="17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27" y="93"/>
                    <a:pt x="27" y="139"/>
                    <a:pt x="0" y="171"/>
                  </a:cubicBezTo>
                  <a:cubicBezTo>
                    <a:pt x="32" y="215"/>
                    <a:pt x="32" y="215"/>
                    <a:pt x="32" y="215"/>
                  </a:cubicBezTo>
                  <a:cubicBezTo>
                    <a:pt x="40" y="226"/>
                    <a:pt x="52" y="232"/>
                    <a:pt x="66" y="232"/>
                  </a:cubicBezTo>
                  <a:cubicBezTo>
                    <a:pt x="273" y="232"/>
                    <a:pt x="273" y="232"/>
                    <a:pt x="273" y="232"/>
                  </a:cubicBezTo>
                  <a:cubicBezTo>
                    <a:pt x="273" y="0"/>
                    <a:pt x="273" y="0"/>
                    <a:pt x="273" y="0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5" name="Freeform 7"/>
            <p:cNvSpPr/>
            <p:nvPr/>
          </p:nvSpPr>
          <p:spPr bwMode="auto">
            <a:xfrm>
              <a:off x="6869359" y="2193064"/>
              <a:ext cx="1400175" cy="673100"/>
            </a:xfrm>
            <a:custGeom>
              <a:avLst/>
              <a:gdLst>
                <a:gd name="T0" fmla="*/ 440 w 483"/>
                <a:gd name="T1" fmla="*/ 0 h 232"/>
                <a:gd name="T2" fmla="*/ 0 w 483"/>
                <a:gd name="T3" fmla="*/ 0 h 232"/>
                <a:gd name="T4" fmla="*/ 0 w 483"/>
                <a:gd name="T5" fmla="*/ 232 h 232"/>
                <a:gd name="T6" fmla="*/ 440 w 483"/>
                <a:gd name="T7" fmla="*/ 232 h 232"/>
                <a:gd name="T8" fmla="*/ 483 w 483"/>
                <a:gd name="T9" fmla="*/ 190 h 232"/>
                <a:gd name="T10" fmla="*/ 483 w 483"/>
                <a:gd name="T11" fmla="*/ 43 h 232"/>
                <a:gd name="T12" fmla="*/ 440 w 483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3" h="232">
                  <a:moveTo>
                    <a:pt x="44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64" y="232"/>
                    <a:pt x="483" y="213"/>
                    <a:pt x="483" y="190"/>
                  </a:cubicBezTo>
                  <a:cubicBezTo>
                    <a:pt x="483" y="43"/>
                    <a:pt x="483" y="43"/>
                    <a:pt x="483" y="43"/>
                  </a:cubicBezTo>
                  <a:cubicBezTo>
                    <a:pt x="483" y="19"/>
                    <a:pt x="464" y="0"/>
                    <a:pt x="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6" name="Oval 15"/>
            <p:cNvSpPr>
              <a:spLocks noChangeArrowheads="1"/>
            </p:cNvSpPr>
            <p:nvPr/>
          </p:nvSpPr>
          <p:spPr bwMode="auto">
            <a:xfrm>
              <a:off x="5796209" y="2448651"/>
              <a:ext cx="165100" cy="1682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" name="Oval 16"/>
            <p:cNvSpPr>
              <a:spLocks noChangeArrowheads="1"/>
            </p:cNvSpPr>
            <p:nvPr/>
          </p:nvSpPr>
          <p:spPr bwMode="auto">
            <a:xfrm>
              <a:off x="5793034" y="3142389"/>
              <a:ext cx="165100" cy="165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8" name="Freeform 17"/>
            <p:cNvSpPr/>
            <p:nvPr/>
          </p:nvSpPr>
          <p:spPr bwMode="auto">
            <a:xfrm>
              <a:off x="6077197" y="3566251"/>
              <a:ext cx="792163" cy="673100"/>
            </a:xfrm>
            <a:custGeom>
              <a:avLst/>
              <a:gdLst>
                <a:gd name="T0" fmla="*/ 66 w 273"/>
                <a:gd name="T1" fmla="*/ 0 h 232"/>
                <a:gd name="T2" fmla="*/ 32 w 273"/>
                <a:gd name="T3" fmla="*/ 17 h 232"/>
                <a:gd name="T4" fmla="*/ 0 w 273"/>
                <a:gd name="T5" fmla="*/ 61 h 232"/>
                <a:gd name="T6" fmla="*/ 0 w 273"/>
                <a:gd name="T7" fmla="*/ 61 h 232"/>
                <a:gd name="T8" fmla="*/ 0 w 273"/>
                <a:gd name="T9" fmla="*/ 171 h 232"/>
                <a:gd name="T10" fmla="*/ 32 w 273"/>
                <a:gd name="T11" fmla="*/ 215 h 232"/>
                <a:gd name="T12" fmla="*/ 66 w 273"/>
                <a:gd name="T13" fmla="*/ 232 h 232"/>
                <a:gd name="T14" fmla="*/ 273 w 273"/>
                <a:gd name="T15" fmla="*/ 232 h 232"/>
                <a:gd name="T16" fmla="*/ 273 w 273"/>
                <a:gd name="T17" fmla="*/ 0 h 232"/>
                <a:gd name="T18" fmla="*/ 66 w 273"/>
                <a:gd name="T19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32">
                  <a:moveTo>
                    <a:pt x="66" y="0"/>
                  </a:moveTo>
                  <a:cubicBezTo>
                    <a:pt x="52" y="0"/>
                    <a:pt x="40" y="7"/>
                    <a:pt x="32" y="17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27" y="93"/>
                    <a:pt x="27" y="139"/>
                    <a:pt x="0" y="171"/>
                  </a:cubicBezTo>
                  <a:cubicBezTo>
                    <a:pt x="32" y="215"/>
                    <a:pt x="32" y="215"/>
                    <a:pt x="32" y="215"/>
                  </a:cubicBezTo>
                  <a:cubicBezTo>
                    <a:pt x="40" y="226"/>
                    <a:pt x="52" y="232"/>
                    <a:pt x="66" y="232"/>
                  </a:cubicBezTo>
                  <a:cubicBezTo>
                    <a:pt x="273" y="232"/>
                    <a:pt x="273" y="232"/>
                    <a:pt x="273" y="232"/>
                  </a:cubicBezTo>
                  <a:cubicBezTo>
                    <a:pt x="273" y="0"/>
                    <a:pt x="273" y="0"/>
                    <a:pt x="273" y="0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" name="Freeform 18"/>
            <p:cNvSpPr/>
            <p:nvPr/>
          </p:nvSpPr>
          <p:spPr bwMode="auto">
            <a:xfrm>
              <a:off x="6869359" y="3566251"/>
              <a:ext cx="1400175" cy="673100"/>
            </a:xfrm>
            <a:custGeom>
              <a:avLst/>
              <a:gdLst>
                <a:gd name="T0" fmla="*/ 440 w 483"/>
                <a:gd name="T1" fmla="*/ 0 h 232"/>
                <a:gd name="T2" fmla="*/ 0 w 483"/>
                <a:gd name="T3" fmla="*/ 0 h 232"/>
                <a:gd name="T4" fmla="*/ 0 w 483"/>
                <a:gd name="T5" fmla="*/ 232 h 232"/>
                <a:gd name="T6" fmla="*/ 440 w 483"/>
                <a:gd name="T7" fmla="*/ 232 h 232"/>
                <a:gd name="T8" fmla="*/ 483 w 483"/>
                <a:gd name="T9" fmla="*/ 190 h 232"/>
                <a:gd name="T10" fmla="*/ 483 w 483"/>
                <a:gd name="T11" fmla="*/ 43 h 232"/>
                <a:gd name="T12" fmla="*/ 440 w 483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3" h="232">
                  <a:moveTo>
                    <a:pt x="44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64" y="232"/>
                    <a:pt x="483" y="213"/>
                    <a:pt x="483" y="190"/>
                  </a:cubicBezTo>
                  <a:cubicBezTo>
                    <a:pt x="483" y="43"/>
                    <a:pt x="483" y="43"/>
                    <a:pt x="483" y="43"/>
                  </a:cubicBezTo>
                  <a:cubicBezTo>
                    <a:pt x="483" y="19"/>
                    <a:pt x="464" y="0"/>
                    <a:pt x="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0" name="Oval 20"/>
            <p:cNvSpPr>
              <a:spLocks noChangeArrowheads="1"/>
            </p:cNvSpPr>
            <p:nvPr/>
          </p:nvSpPr>
          <p:spPr bwMode="auto">
            <a:xfrm>
              <a:off x="5796209" y="3832951"/>
              <a:ext cx="165100" cy="16668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1" name="Oval 25"/>
            <p:cNvSpPr>
              <a:spLocks noChangeArrowheads="1"/>
            </p:cNvSpPr>
            <p:nvPr/>
          </p:nvSpPr>
          <p:spPr bwMode="auto">
            <a:xfrm>
              <a:off x="5793034" y="4523514"/>
              <a:ext cx="165100" cy="16668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2" name="Oval 26"/>
            <p:cNvSpPr>
              <a:spLocks noChangeArrowheads="1"/>
            </p:cNvSpPr>
            <p:nvPr/>
          </p:nvSpPr>
          <p:spPr bwMode="auto">
            <a:xfrm>
              <a:off x="5796209" y="5215664"/>
              <a:ext cx="165100" cy="1651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3" name="Freeform 28"/>
            <p:cNvSpPr/>
            <p:nvPr/>
          </p:nvSpPr>
          <p:spPr bwMode="auto">
            <a:xfrm>
              <a:off x="4891334" y="2875689"/>
              <a:ext cx="792163" cy="673100"/>
            </a:xfrm>
            <a:custGeom>
              <a:avLst/>
              <a:gdLst>
                <a:gd name="T0" fmla="*/ 206 w 273"/>
                <a:gd name="T1" fmla="*/ 0 h 232"/>
                <a:gd name="T2" fmla="*/ 240 w 273"/>
                <a:gd name="T3" fmla="*/ 17 h 232"/>
                <a:gd name="T4" fmla="*/ 273 w 273"/>
                <a:gd name="T5" fmla="*/ 61 h 232"/>
                <a:gd name="T6" fmla="*/ 273 w 273"/>
                <a:gd name="T7" fmla="*/ 61 h 232"/>
                <a:gd name="T8" fmla="*/ 273 w 273"/>
                <a:gd name="T9" fmla="*/ 171 h 232"/>
                <a:gd name="T10" fmla="*/ 240 w 273"/>
                <a:gd name="T11" fmla="*/ 215 h 232"/>
                <a:gd name="T12" fmla="*/ 206 w 273"/>
                <a:gd name="T13" fmla="*/ 232 h 232"/>
                <a:gd name="T14" fmla="*/ 0 w 273"/>
                <a:gd name="T15" fmla="*/ 232 h 232"/>
                <a:gd name="T16" fmla="*/ 0 w 273"/>
                <a:gd name="T17" fmla="*/ 0 h 232"/>
                <a:gd name="T18" fmla="*/ 206 w 273"/>
                <a:gd name="T19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32">
                  <a:moveTo>
                    <a:pt x="206" y="0"/>
                  </a:moveTo>
                  <a:cubicBezTo>
                    <a:pt x="220" y="0"/>
                    <a:pt x="232" y="6"/>
                    <a:pt x="240" y="17"/>
                  </a:cubicBezTo>
                  <a:cubicBezTo>
                    <a:pt x="273" y="61"/>
                    <a:pt x="273" y="61"/>
                    <a:pt x="273" y="61"/>
                  </a:cubicBezTo>
                  <a:cubicBezTo>
                    <a:pt x="273" y="61"/>
                    <a:pt x="273" y="61"/>
                    <a:pt x="273" y="61"/>
                  </a:cubicBezTo>
                  <a:cubicBezTo>
                    <a:pt x="246" y="93"/>
                    <a:pt x="246" y="139"/>
                    <a:pt x="273" y="171"/>
                  </a:cubicBezTo>
                  <a:cubicBezTo>
                    <a:pt x="240" y="215"/>
                    <a:pt x="240" y="215"/>
                    <a:pt x="240" y="215"/>
                  </a:cubicBezTo>
                  <a:cubicBezTo>
                    <a:pt x="232" y="226"/>
                    <a:pt x="220" y="232"/>
                    <a:pt x="206" y="232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4" name="Freeform 29"/>
            <p:cNvSpPr/>
            <p:nvPr/>
          </p:nvSpPr>
          <p:spPr bwMode="auto">
            <a:xfrm>
              <a:off x="3491159" y="2875689"/>
              <a:ext cx="1400175" cy="673100"/>
            </a:xfrm>
            <a:custGeom>
              <a:avLst/>
              <a:gdLst>
                <a:gd name="T0" fmla="*/ 42 w 483"/>
                <a:gd name="T1" fmla="*/ 0 h 232"/>
                <a:gd name="T2" fmla="*/ 483 w 483"/>
                <a:gd name="T3" fmla="*/ 0 h 232"/>
                <a:gd name="T4" fmla="*/ 483 w 483"/>
                <a:gd name="T5" fmla="*/ 232 h 232"/>
                <a:gd name="T6" fmla="*/ 42 w 483"/>
                <a:gd name="T7" fmla="*/ 232 h 232"/>
                <a:gd name="T8" fmla="*/ 0 w 483"/>
                <a:gd name="T9" fmla="*/ 190 h 232"/>
                <a:gd name="T10" fmla="*/ 0 w 483"/>
                <a:gd name="T11" fmla="*/ 42 h 232"/>
                <a:gd name="T12" fmla="*/ 42 w 483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3" h="232">
                  <a:moveTo>
                    <a:pt x="42" y="0"/>
                  </a:moveTo>
                  <a:cubicBezTo>
                    <a:pt x="483" y="0"/>
                    <a:pt x="483" y="0"/>
                    <a:pt x="483" y="0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2" y="232"/>
                    <a:pt x="42" y="232"/>
                    <a:pt x="42" y="232"/>
                  </a:cubicBezTo>
                  <a:cubicBezTo>
                    <a:pt x="18" y="232"/>
                    <a:pt x="0" y="213"/>
                    <a:pt x="0" y="19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5" name="Freeform 31"/>
            <p:cNvSpPr/>
            <p:nvPr/>
          </p:nvSpPr>
          <p:spPr bwMode="auto">
            <a:xfrm>
              <a:off x="4891334" y="4256814"/>
              <a:ext cx="792163" cy="673100"/>
            </a:xfrm>
            <a:custGeom>
              <a:avLst/>
              <a:gdLst>
                <a:gd name="T0" fmla="*/ 206 w 273"/>
                <a:gd name="T1" fmla="*/ 0 h 232"/>
                <a:gd name="T2" fmla="*/ 240 w 273"/>
                <a:gd name="T3" fmla="*/ 17 h 232"/>
                <a:gd name="T4" fmla="*/ 273 w 273"/>
                <a:gd name="T5" fmla="*/ 61 h 232"/>
                <a:gd name="T6" fmla="*/ 273 w 273"/>
                <a:gd name="T7" fmla="*/ 61 h 232"/>
                <a:gd name="T8" fmla="*/ 273 w 273"/>
                <a:gd name="T9" fmla="*/ 171 h 232"/>
                <a:gd name="T10" fmla="*/ 240 w 273"/>
                <a:gd name="T11" fmla="*/ 215 h 232"/>
                <a:gd name="T12" fmla="*/ 206 w 273"/>
                <a:gd name="T13" fmla="*/ 232 h 232"/>
                <a:gd name="T14" fmla="*/ 0 w 273"/>
                <a:gd name="T15" fmla="*/ 232 h 232"/>
                <a:gd name="T16" fmla="*/ 0 w 273"/>
                <a:gd name="T17" fmla="*/ 0 h 232"/>
                <a:gd name="T18" fmla="*/ 206 w 273"/>
                <a:gd name="T19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32">
                  <a:moveTo>
                    <a:pt x="206" y="0"/>
                  </a:moveTo>
                  <a:cubicBezTo>
                    <a:pt x="220" y="0"/>
                    <a:pt x="232" y="7"/>
                    <a:pt x="240" y="17"/>
                  </a:cubicBezTo>
                  <a:cubicBezTo>
                    <a:pt x="273" y="61"/>
                    <a:pt x="273" y="61"/>
                    <a:pt x="273" y="61"/>
                  </a:cubicBezTo>
                  <a:cubicBezTo>
                    <a:pt x="273" y="61"/>
                    <a:pt x="273" y="61"/>
                    <a:pt x="273" y="61"/>
                  </a:cubicBezTo>
                  <a:cubicBezTo>
                    <a:pt x="246" y="93"/>
                    <a:pt x="246" y="139"/>
                    <a:pt x="273" y="171"/>
                  </a:cubicBezTo>
                  <a:cubicBezTo>
                    <a:pt x="240" y="215"/>
                    <a:pt x="240" y="215"/>
                    <a:pt x="240" y="215"/>
                  </a:cubicBezTo>
                  <a:cubicBezTo>
                    <a:pt x="232" y="226"/>
                    <a:pt x="220" y="232"/>
                    <a:pt x="206" y="232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6" name="Freeform 32"/>
            <p:cNvSpPr/>
            <p:nvPr/>
          </p:nvSpPr>
          <p:spPr bwMode="auto">
            <a:xfrm>
              <a:off x="3491159" y="4256814"/>
              <a:ext cx="1400175" cy="673100"/>
            </a:xfrm>
            <a:custGeom>
              <a:avLst/>
              <a:gdLst>
                <a:gd name="T0" fmla="*/ 42 w 483"/>
                <a:gd name="T1" fmla="*/ 0 h 232"/>
                <a:gd name="T2" fmla="*/ 483 w 483"/>
                <a:gd name="T3" fmla="*/ 0 h 232"/>
                <a:gd name="T4" fmla="*/ 483 w 483"/>
                <a:gd name="T5" fmla="*/ 232 h 232"/>
                <a:gd name="T6" fmla="*/ 42 w 483"/>
                <a:gd name="T7" fmla="*/ 232 h 232"/>
                <a:gd name="T8" fmla="*/ 0 w 483"/>
                <a:gd name="T9" fmla="*/ 190 h 232"/>
                <a:gd name="T10" fmla="*/ 0 w 483"/>
                <a:gd name="T11" fmla="*/ 43 h 232"/>
                <a:gd name="T12" fmla="*/ 42 w 483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3" h="232">
                  <a:moveTo>
                    <a:pt x="42" y="0"/>
                  </a:moveTo>
                  <a:cubicBezTo>
                    <a:pt x="483" y="0"/>
                    <a:pt x="483" y="0"/>
                    <a:pt x="483" y="0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2" y="232"/>
                    <a:pt x="42" y="232"/>
                    <a:pt x="42" y="232"/>
                  </a:cubicBezTo>
                  <a:cubicBezTo>
                    <a:pt x="18" y="232"/>
                    <a:pt x="0" y="213"/>
                    <a:pt x="0" y="190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9"/>
                    <a:pt x="18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7" name="Freeform 51"/>
            <p:cNvSpPr/>
            <p:nvPr/>
          </p:nvSpPr>
          <p:spPr bwMode="auto">
            <a:xfrm>
              <a:off x="6077197" y="4950551"/>
              <a:ext cx="792163" cy="671513"/>
            </a:xfrm>
            <a:custGeom>
              <a:avLst/>
              <a:gdLst>
                <a:gd name="T0" fmla="*/ 66 w 273"/>
                <a:gd name="T1" fmla="*/ 0 h 231"/>
                <a:gd name="T2" fmla="*/ 32 w 273"/>
                <a:gd name="T3" fmla="*/ 17 h 231"/>
                <a:gd name="T4" fmla="*/ 0 w 273"/>
                <a:gd name="T5" fmla="*/ 60 h 231"/>
                <a:gd name="T6" fmla="*/ 0 w 273"/>
                <a:gd name="T7" fmla="*/ 60 h 231"/>
                <a:gd name="T8" fmla="*/ 0 w 273"/>
                <a:gd name="T9" fmla="*/ 171 h 231"/>
                <a:gd name="T10" fmla="*/ 32 w 273"/>
                <a:gd name="T11" fmla="*/ 214 h 231"/>
                <a:gd name="T12" fmla="*/ 66 w 273"/>
                <a:gd name="T13" fmla="*/ 231 h 231"/>
                <a:gd name="T14" fmla="*/ 273 w 273"/>
                <a:gd name="T15" fmla="*/ 231 h 231"/>
                <a:gd name="T16" fmla="*/ 273 w 273"/>
                <a:gd name="T17" fmla="*/ 0 h 231"/>
                <a:gd name="T18" fmla="*/ 66 w 273"/>
                <a:gd name="T19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31">
                  <a:moveTo>
                    <a:pt x="66" y="0"/>
                  </a:moveTo>
                  <a:cubicBezTo>
                    <a:pt x="52" y="0"/>
                    <a:pt x="40" y="6"/>
                    <a:pt x="32" y="1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7" y="92"/>
                    <a:pt x="27" y="139"/>
                    <a:pt x="0" y="171"/>
                  </a:cubicBezTo>
                  <a:cubicBezTo>
                    <a:pt x="32" y="214"/>
                    <a:pt x="32" y="214"/>
                    <a:pt x="32" y="214"/>
                  </a:cubicBezTo>
                  <a:cubicBezTo>
                    <a:pt x="40" y="225"/>
                    <a:pt x="52" y="231"/>
                    <a:pt x="66" y="231"/>
                  </a:cubicBezTo>
                  <a:cubicBezTo>
                    <a:pt x="273" y="231"/>
                    <a:pt x="273" y="231"/>
                    <a:pt x="273" y="231"/>
                  </a:cubicBezTo>
                  <a:cubicBezTo>
                    <a:pt x="273" y="0"/>
                    <a:pt x="273" y="0"/>
                    <a:pt x="273" y="0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8" name="Freeform 52"/>
            <p:cNvSpPr/>
            <p:nvPr/>
          </p:nvSpPr>
          <p:spPr bwMode="auto">
            <a:xfrm>
              <a:off x="6869359" y="4950551"/>
              <a:ext cx="1400175" cy="671513"/>
            </a:xfrm>
            <a:custGeom>
              <a:avLst/>
              <a:gdLst>
                <a:gd name="T0" fmla="*/ 440 w 483"/>
                <a:gd name="T1" fmla="*/ 0 h 231"/>
                <a:gd name="T2" fmla="*/ 0 w 483"/>
                <a:gd name="T3" fmla="*/ 0 h 231"/>
                <a:gd name="T4" fmla="*/ 0 w 483"/>
                <a:gd name="T5" fmla="*/ 231 h 231"/>
                <a:gd name="T6" fmla="*/ 440 w 483"/>
                <a:gd name="T7" fmla="*/ 231 h 231"/>
                <a:gd name="T8" fmla="*/ 483 w 483"/>
                <a:gd name="T9" fmla="*/ 189 h 231"/>
                <a:gd name="T10" fmla="*/ 483 w 483"/>
                <a:gd name="T11" fmla="*/ 42 h 231"/>
                <a:gd name="T12" fmla="*/ 440 w 483"/>
                <a:gd name="T13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3" h="231">
                  <a:moveTo>
                    <a:pt x="44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440" y="231"/>
                    <a:pt x="440" y="231"/>
                    <a:pt x="440" y="231"/>
                  </a:cubicBezTo>
                  <a:cubicBezTo>
                    <a:pt x="464" y="231"/>
                    <a:pt x="483" y="212"/>
                    <a:pt x="483" y="189"/>
                  </a:cubicBezTo>
                  <a:cubicBezTo>
                    <a:pt x="483" y="42"/>
                    <a:pt x="483" y="42"/>
                    <a:pt x="483" y="42"/>
                  </a:cubicBezTo>
                  <a:cubicBezTo>
                    <a:pt x="483" y="19"/>
                    <a:pt x="464" y="0"/>
                    <a:pt x="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9" name="Oval 57"/>
            <p:cNvSpPr>
              <a:spLocks noChangeArrowheads="1"/>
            </p:cNvSpPr>
            <p:nvPr/>
          </p:nvSpPr>
          <p:spPr bwMode="auto">
            <a:xfrm>
              <a:off x="5856534" y="2094639"/>
              <a:ext cx="41275" cy="412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0" name="文本框 7"/>
            <p:cNvSpPr txBox="1"/>
            <p:nvPr/>
          </p:nvSpPr>
          <p:spPr bwMode="auto">
            <a:xfrm>
              <a:off x="3521405" y="3018453"/>
              <a:ext cx="1380368" cy="607713"/>
            </a:xfrm>
            <a:prstGeom prst="rect">
              <a:avLst/>
            </a:prstGeom>
            <a:noFill/>
          </p:spPr>
          <p:txBody>
            <a:bodyPr wrap="square">
              <a:no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kern="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硬件部分</a:t>
              </a:r>
              <a:endParaRPr lang="zh-CN" altLang="en-US" sz="2400" b="1" kern="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1" name="文本框 7"/>
            <p:cNvSpPr txBox="1"/>
            <p:nvPr/>
          </p:nvSpPr>
          <p:spPr bwMode="auto">
            <a:xfrm>
              <a:off x="3562348" y="4402915"/>
              <a:ext cx="1345859" cy="512959"/>
            </a:xfrm>
            <a:prstGeom prst="rect">
              <a:avLst/>
            </a:prstGeom>
            <a:noFill/>
          </p:spPr>
          <p:txBody>
            <a:bodyPr wrap="square">
              <a:no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kern="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软件部分</a:t>
              </a:r>
              <a:endParaRPr lang="zh-CN" altLang="en-US" sz="2400" b="1" kern="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2" name="文本框 7"/>
            <p:cNvSpPr txBox="1"/>
            <p:nvPr/>
          </p:nvSpPr>
          <p:spPr bwMode="auto">
            <a:xfrm>
              <a:off x="6938400" y="2306043"/>
              <a:ext cx="1316029" cy="436921"/>
            </a:xfrm>
            <a:prstGeom prst="rect">
              <a:avLst/>
            </a:prstGeom>
            <a:noFill/>
          </p:spPr>
          <p:txBody>
            <a:bodyPr wrap="square">
              <a:no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kern="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功能简介</a:t>
              </a:r>
              <a:endParaRPr lang="zh-CN" altLang="en-US" sz="2400" b="1" kern="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3" name="文本框 7"/>
            <p:cNvSpPr txBox="1"/>
            <p:nvPr/>
          </p:nvSpPr>
          <p:spPr bwMode="auto">
            <a:xfrm>
              <a:off x="6780477" y="3696354"/>
              <a:ext cx="1489159" cy="4240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kern="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开发过程</a:t>
              </a:r>
              <a:endParaRPr lang="zh-CN" altLang="en-US" sz="2400" b="1" kern="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4" name="文本框 7"/>
            <p:cNvSpPr txBox="1"/>
            <p:nvPr/>
          </p:nvSpPr>
          <p:spPr bwMode="auto">
            <a:xfrm>
              <a:off x="6775797" y="5062684"/>
              <a:ext cx="1473952" cy="42405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kern="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反思</a:t>
              </a:r>
              <a:r>
                <a:rPr lang="en-US" altLang="zh-CN" sz="2400" b="1" kern="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&amp;</a:t>
              </a:r>
              <a:r>
                <a:rPr lang="zh-CN" altLang="en-US" sz="2400" b="1" kern="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展望</a:t>
              </a:r>
              <a:endParaRPr lang="zh-CN" altLang="en-US" sz="2400" b="1" kern="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5" name="椭圆 65"/>
            <p:cNvSpPr/>
            <p:nvPr/>
          </p:nvSpPr>
          <p:spPr>
            <a:xfrm>
              <a:off x="5096212" y="3018275"/>
              <a:ext cx="382407" cy="387928"/>
            </a:xfrm>
            <a:custGeom>
              <a:avLst/>
              <a:gdLst>
                <a:gd name="T0" fmla="*/ 375 w 500"/>
                <a:gd name="T1" fmla="*/ 188 h 508"/>
                <a:gd name="T2" fmla="*/ 188 w 500"/>
                <a:gd name="T3" fmla="*/ 0 h 508"/>
                <a:gd name="T4" fmla="*/ 0 w 500"/>
                <a:gd name="T5" fmla="*/ 188 h 508"/>
                <a:gd name="T6" fmla="*/ 188 w 500"/>
                <a:gd name="T7" fmla="*/ 375 h 508"/>
                <a:gd name="T8" fmla="*/ 375 w 500"/>
                <a:gd name="T9" fmla="*/ 188 h 508"/>
                <a:gd name="T10" fmla="*/ 188 w 500"/>
                <a:gd name="T11" fmla="*/ 328 h 508"/>
                <a:gd name="T12" fmla="*/ 47 w 500"/>
                <a:gd name="T13" fmla="*/ 188 h 508"/>
                <a:gd name="T14" fmla="*/ 188 w 500"/>
                <a:gd name="T15" fmla="*/ 47 h 508"/>
                <a:gd name="T16" fmla="*/ 328 w 500"/>
                <a:gd name="T17" fmla="*/ 188 h 508"/>
                <a:gd name="T18" fmla="*/ 188 w 500"/>
                <a:gd name="T19" fmla="*/ 328 h 508"/>
                <a:gd name="T20" fmla="*/ 500 w 500"/>
                <a:gd name="T21" fmla="*/ 466 h 508"/>
                <a:gd name="T22" fmla="*/ 458 w 500"/>
                <a:gd name="T23" fmla="*/ 508 h 508"/>
                <a:gd name="T24" fmla="*/ 314 w 500"/>
                <a:gd name="T25" fmla="*/ 364 h 508"/>
                <a:gd name="T26" fmla="*/ 356 w 500"/>
                <a:gd name="T27" fmla="*/ 322 h 508"/>
                <a:gd name="T28" fmla="*/ 500 w 500"/>
                <a:gd name="T29" fmla="*/ 466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0" h="508">
                  <a:moveTo>
                    <a:pt x="375" y="188"/>
                  </a:moveTo>
                  <a:cubicBezTo>
                    <a:pt x="375" y="84"/>
                    <a:pt x="291" y="0"/>
                    <a:pt x="188" y="0"/>
                  </a:cubicBez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91" y="375"/>
                    <a:pt x="375" y="291"/>
                    <a:pt x="375" y="188"/>
                  </a:cubicBezTo>
                  <a:close/>
                  <a:moveTo>
                    <a:pt x="188" y="328"/>
                  </a:moveTo>
                  <a:cubicBezTo>
                    <a:pt x="110" y="328"/>
                    <a:pt x="47" y="265"/>
                    <a:pt x="47" y="188"/>
                  </a:cubicBezTo>
                  <a:cubicBezTo>
                    <a:pt x="47" y="110"/>
                    <a:pt x="110" y="47"/>
                    <a:pt x="188" y="47"/>
                  </a:cubicBezTo>
                  <a:cubicBezTo>
                    <a:pt x="265" y="47"/>
                    <a:pt x="328" y="110"/>
                    <a:pt x="328" y="188"/>
                  </a:cubicBezTo>
                  <a:cubicBezTo>
                    <a:pt x="328" y="265"/>
                    <a:pt x="265" y="328"/>
                    <a:pt x="188" y="328"/>
                  </a:cubicBezTo>
                  <a:close/>
                  <a:moveTo>
                    <a:pt x="500" y="466"/>
                  </a:moveTo>
                  <a:lnTo>
                    <a:pt x="458" y="508"/>
                  </a:lnTo>
                  <a:lnTo>
                    <a:pt x="314" y="364"/>
                  </a:lnTo>
                  <a:lnTo>
                    <a:pt x="356" y="322"/>
                  </a:lnTo>
                  <a:lnTo>
                    <a:pt x="500" y="46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6" name="椭圆 66"/>
            <p:cNvSpPr/>
            <p:nvPr/>
          </p:nvSpPr>
          <p:spPr>
            <a:xfrm>
              <a:off x="5099715" y="4403005"/>
              <a:ext cx="375401" cy="387928"/>
            </a:xfrm>
            <a:custGeom>
              <a:avLst/>
              <a:gdLst>
                <a:gd name="connsiteX0" fmla="*/ 201045 w 587108"/>
                <a:gd name="connsiteY0" fmla="*/ 374989 h 606698"/>
                <a:gd name="connsiteX1" fmla="*/ 401729 w 587108"/>
                <a:gd name="connsiteY1" fmla="*/ 374989 h 606698"/>
                <a:gd name="connsiteX2" fmla="*/ 432462 w 587108"/>
                <a:gd name="connsiteY2" fmla="*/ 405650 h 606698"/>
                <a:gd name="connsiteX3" fmla="*/ 401729 w 587108"/>
                <a:gd name="connsiteY3" fmla="*/ 436310 h 606698"/>
                <a:gd name="connsiteX4" fmla="*/ 201045 w 587108"/>
                <a:gd name="connsiteY4" fmla="*/ 436310 h 606698"/>
                <a:gd name="connsiteX5" fmla="*/ 170312 w 587108"/>
                <a:gd name="connsiteY5" fmla="*/ 405650 h 606698"/>
                <a:gd name="connsiteX6" fmla="*/ 201045 w 587108"/>
                <a:gd name="connsiteY6" fmla="*/ 374989 h 606698"/>
                <a:gd name="connsiteX7" fmla="*/ 201041 w 587108"/>
                <a:gd name="connsiteY7" fmla="*/ 247195 h 606698"/>
                <a:gd name="connsiteX8" fmla="*/ 539054 w 587108"/>
                <a:gd name="connsiteY8" fmla="*/ 247195 h 606698"/>
                <a:gd name="connsiteX9" fmla="*/ 569783 w 587108"/>
                <a:gd name="connsiteY9" fmla="*/ 277856 h 606698"/>
                <a:gd name="connsiteX10" fmla="*/ 539054 w 587108"/>
                <a:gd name="connsiteY10" fmla="*/ 308516 h 606698"/>
                <a:gd name="connsiteX11" fmla="*/ 201041 w 587108"/>
                <a:gd name="connsiteY11" fmla="*/ 308516 h 606698"/>
                <a:gd name="connsiteX12" fmla="*/ 170312 w 587108"/>
                <a:gd name="connsiteY12" fmla="*/ 277856 h 606698"/>
                <a:gd name="connsiteX13" fmla="*/ 201041 w 587108"/>
                <a:gd name="connsiteY13" fmla="*/ 247195 h 606698"/>
                <a:gd name="connsiteX14" fmla="*/ 201045 w 587108"/>
                <a:gd name="connsiteY14" fmla="*/ 119189 h 606698"/>
                <a:gd name="connsiteX15" fmla="*/ 356709 w 587108"/>
                <a:gd name="connsiteY15" fmla="*/ 119189 h 606698"/>
                <a:gd name="connsiteX16" fmla="*/ 387442 w 587108"/>
                <a:gd name="connsiteY16" fmla="*/ 149885 h 606698"/>
                <a:gd name="connsiteX17" fmla="*/ 356709 w 587108"/>
                <a:gd name="connsiteY17" fmla="*/ 180581 h 606698"/>
                <a:gd name="connsiteX18" fmla="*/ 201045 w 587108"/>
                <a:gd name="connsiteY18" fmla="*/ 180581 h 606698"/>
                <a:gd name="connsiteX19" fmla="*/ 170312 w 587108"/>
                <a:gd name="connsiteY19" fmla="*/ 149885 h 606698"/>
                <a:gd name="connsiteX20" fmla="*/ 201045 w 587108"/>
                <a:gd name="connsiteY20" fmla="*/ 119189 h 606698"/>
                <a:gd name="connsiteX21" fmla="*/ 87274 w 587108"/>
                <a:gd name="connsiteY21" fmla="*/ 0 h 606698"/>
                <a:gd name="connsiteX22" fmla="*/ 109016 w 587108"/>
                <a:gd name="connsiteY22" fmla="*/ 9089 h 606698"/>
                <a:gd name="connsiteX23" fmla="*/ 165407 w 587108"/>
                <a:gd name="connsiteY23" fmla="*/ 65391 h 606698"/>
                <a:gd name="connsiteX24" fmla="*/ 165407 w 587108"/>
                <a:gd name="connsiteY24" fmla="*/ 108806 h 606698"/>
                <a:gd name="connsiteX25" fmla="*/ 122077 w 587108"/>
                <a:gd name="connsiteY25" fmla="*/ 108806 h 606698"/>
                <a:gd name="connsiteX26" fmla="*/ 117928 w 587108"/>
                <a:gd name="connsiteY26" fmla="*/ 104817 h 606698"/>
                <a:gd name="connsiteX27" fmla="*/ 117928 w 587108"/>
                <a:gd name="connsiteY27" fmla="*/ 488956 h 606698"/>
                <a:gd name="connsiteX28" fmla="*/ 482240 w 587108"/>
                <a:gd name="connsiteY28" fmla="*/ 488956 h 606698"/>
                <a:gd name="connsiteX29" fmla="*/ 478245 w 587108"/>
                <a:gd name="connsiteY29" fmla="*/ 484814 h 606698"/>
                <a:gd name="connsiteX30" fmla="*/ 478245 w 587108"/>
                <a:gd name="connsiteY30" fmla="*/ 441553 h 606698"/>
                <a:gd name="connsiteX31" fmla="*/ 521576 w 587108"/>
                <a:gd name="connsiteY31" fmla="*/ 441553 h 606698"/>
                <a:gd name="connsiteX32" fmla="*/ 578120 w 587108"/>
                <a:gd name="connsiteY32" fmla="*/ 497854 h 606698"/>
                <a:gd name="connsiteX33" fmla="*/ 578120 w 587108"/>
                <a:gd name="connsiteY33" fmla="*/ 541269 h 606698"/>
                <a:gd name="connsiteX34" fmla="*/ 521576 w 587108"/>
                <a:gd name="connsiteY34" fmla="*/ 597724 h 606698"/>
                <a:gd name="connsiteX35" fmla="*/ 478245 w 587108"/>
                <a:gd name="connsiteY35" fmla="*/ 597724 h 606698"/>
                <a:gd name="connsiteX36" fmla="*/ 478245 w 587108"/>
                <a:gd name="connsiteY36" fmla="*/ 554309 h 606698"/>
                <a:gd name="connsiteX37" fmla="*/ 482240 w 587108"/>
                <a:gd name="connsiteY37" fmla="*/ 550320 h 606698"/>
                <a:gd name="connsiteX38" fmla="*/ 87198 w 587108"/>
                <a:gd name="connsiteY38" fmla="*/ 550320 h 606698"/>
                <a:gd name="connsiteX39" fmla="*/ 56467 w 587108"/>
                <a:gd name="connsiteY39" fmla="*/ 519638 h 606698"/>
                <a:gd name="connsiteX40" fmla="*/ 56467 w 587108"/>
                <a:gd name="connsiteY40" fmla="*/ 104817 h 606698"/>
                <a:gd name="connsiteX41" fmla="*/ 52472 w 587108"/>
                <a:gd name="connsiteY41" fmla="*/ 108806 h 606698"/>
                <a:gd name="connsiteX42" fmla="*/ 8988 w 587108"/>
                <a:gd name="connsiteY42" fmla="*/ 108806 h 606698"/>
                <a:gd name="connsiteX43" fmla="*/ 8988 w 587108"/>
                <a:gd name="connsiteY43" fmla="*/ 65391 h 606698"/>
                <a:gd name="connsiteX44" fmla="*/ 65532 w 587108"/>
                <a:gd name="connsiteY44" fmla="*/ 9089 h 606698"/>
                <a:gd name="connsiteX45" fmla="*/ 87274 w 587108"/>
                <a:gd name="connsiteY45" fmla="*/ 0 h 606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7108" h="606698">
                  <a:moveTo>
                    <a:pt x="201045" y="374989"/>
                  </a:moveTo>
                  <a:lnTo>
                    <a:pt x="401729" y="374989"/>
                  </a:lnTo>
                  <a:cubicBezTo>
                    <a:pt x="418786" y="374989"/>
                    <a:pt x="432462" y="388633"/>
                    <a:pt x="432462" y="405650"/>
                  </a:cubicBezTo>
                  <a:cubicBezTo>
                    <a:pt x="432462" y="422513"/>
                    <a:pt x="418786" y="436310"/>
                    <a:pt x="401729" y="436310"/>
                  </a:cubicBezTo>
                  <a:lnTo>
                    <a:pt x="201045" y="436310"/>
                  </a:lnTo>
                  <a:cubicBezTo>
                    <a:pt x="183988" y="436310"/>
                    <a:pt x="170312" y="422513"/>
                    <a:pt x="170312" y="405650"/>
                  </a:cubicBezTo>
                  <a:cubicBezTo>
                    <a:pt x="170312" y="388633"/>
                    <a:pt x="183988" y="374989"/>
                    <a:pt x="201045" y="374989"/>
                  </a:cubicBezTo>
                  <a:close/>
                  <a:moveTo>
                    <a:pt x="201041" y="247195"/>
                  </a:moveTo>
                  <a:lnTo>
                    <a:pt x="539054" y="247195"/>
                  </a:lnTo>
                  <a:cubicBezTo>
                    <a:pt x="555955" y="247195"/>
                    <a:pt x="569783" y="260839"/>
                    <a:pt x="569783" y="277856"/>
                  </a:cubicBezTo>
                  <a:cubicBezTo>
                    <a:pt x="569783" y="294719"/>
                    <a:pt x="555955" y="308516"/>
                    <a:pt x="539054" y="308516"/>
                  </a:cubicBezTo>
                  <a:lnTo>
                    <a:pt x="201041" y="308516"/>
                  </a:lnTo>
                  <a:cubicBezTo>
                    <a:pt x="183986" y="308516"/>
                    <a:pt x="170312" y="294719"/>
                    <a:pt x="170312" y="277856"/>
                  </a:cubicBezTo>
                  <a:cubicBezTo>
                    <a:pt x="170312" y="260839"/>
                    <a:pt x="183986" y="247195"/>
                    <a:pt x="201041" y="247195"/>
                  </a:cubicBezTo>
                  <a:close/>
                  <a:moveTo>
                    <a:pt x="201045" y="119189"/>
                  </a:moveTo>
                  <a:lnTo>
                    <a:pt x="356709" y="119189"/>
                  </a:lnTo>
                  <a:cubicBezTo>
                    <a:pt x="373612" y="119189"/>
                    <a:pt x="387442" y="133002"/>
                    <a:pt x="387442" y="149885"/>
                  </a:cubicBezTo>
                  <a:cubicBezTo>
                    <a:pt x="387442" y="166921"/>
                    <a:pt x="373612" y="180581"/>
                    <a:pt x="356709" y="180581"/>
                  </a:cubicBezTo>
                  <a:lnTo>
                    <a:pt x="201045" y="180581"/>
                  </a:lnTo>
                  <a:cubicBezTo>
                    <a:pt x="183988" y="180581"/>
                    <a:pt x="170312" y="166921"/>
                    <a:pt x="170312" y="149885"/>
                  </a:cubicBezTo>
                  <a:cubicBezTo>
                    <a:pt x="170312" y="133002"/>
                    <a:pt x="183988" y="119189"/>
                    <a:pt x="201045" y="119189"/>
                  </a:cubicBezTo>
                  <a:close/>
                  <a:moveTo>
                    <a:pt x="87274" y="0"/>
                  </a:moveTo>
                  <a:cubicBezTo>
                    <a:pt x="95149" y="0"/>
                    <a:pt x="103024" y="3030"/>
                    <a:pt x="109016" y="9089"/>
                  </a:cubicBezTo>
                  <a:lnTo>
                    <a:pt x="165407" y="65391"/>
                  </a:lnTo>
                  <a:cubicBezTo>
                    <a:pt x="177546" y="77357"/>
                    <a:pt x="177546" y="96840"/>
                    <a:pt x="165407" y="108806"/>
                  </a:cubicBezTo>
                  <a:cubicBezTo>
                    <a:pt x="153422" y="120772"/>
                    <a:pt x="134062" y="120772"/>
                    <a:pt x="122077" y="108806"/>
                  </a:cubicBezTo>
                  <a:lnTo>
                    <a:pt x="117928" y="104817"/>
                  </a:lnTo>
                  <a:lnTo>
                    <a:pt x="117928" y="488956"/>
                  </a:lnTo>
                  <a:lnTo>
                    <a:pt x="482240" y="488956"/>
                  </a:lnTo>
                  <a:lnTo>
                    <a:pt x="478245" y="484814"/>
                  </a:lnTo>
                  <a:cubicBezTo>
                    <a:pt x="466107" y="472848"/>
                    <a:pt x="466107" y="453519"/>
                    <a:pt x="478245" y="441553"/>
                  </a:cubicBezTo>
                  <a:cubicBezTo>
                    <a:pt x="490230" y="429433"/>
                    <a:pt x="509591" y="429433"/>
                    <a:pt x="521576" y="441553"/>
                  </a:cubicBezTo>
                  <a:lnTo>
                    <a:pt x="578120" y="497854"/>
                  </a:lnTo>
                  <a:cubicBezTo>
                    <a:pt x="590105" y="509820"/>
                    <a:pt x="590105" y="529303"/>
                    <a:pt x="578120" y="541269"/>
                  </a:cubicBezTo>
                  <a:lnTo>
                    <a:pt x="521576" y="597724"/>
                  </a:lnTo>
                  <a:cubicBezTo>
                    <a:pt x="509591" y="609690"/>
                    <a:pt x="490230" y="609690"/>
                    <a:pt x="478245" y="597724"/>
                  </a:cubicBezTo>
                  <a:cubicBezTo>
                    <a:pt x="466107" y="585758"/>
                    <a:pt x="466107" y="566275"/>
                    <a:pt x="478245" y="554309"/>
                  </a:cubicBezTo>
                  <a:lnTo>
                    <a:pt x="482240" y="550320"/>
                  </a:lnTo>
                  <a:lnTo>
                    <a:pt x="87198" y="550320"/>
                  </a:lnTo>
                  <a:cubicBezTo>
                    <a:pt x="70296" y="550320"/>
                    <a:pt x="56467" y="536514"/>
                    <a:pt x="56467" y="519638"/>
                  </a:cubicBezTo>
                  <a:lnTo>
                    <a:pt x="56467" y="104817"/>
                  </a:lnTo>
                  <a:lnTo>
                    <a:pt x="52472" y="108806"/>
                  </a:lnTo>
                  <a:cubicBezTo>
                    <a:pt x="40487" y="120772"/>
                    <a:pt x="20973" y="120772"/>
                    <a:pt x="8988" y="108806"/>
                  </a:cubicBezTo>
                  <a:cubicBezTo>
                    <a:pt x="-2997" y="96840"/>
                    <a:pt x="-2997" y="77357"/>
                    <a:pt x="8988" y="65391"/>
                  </a:cubicBezTo>
                  <a:lnTo>
                    <a:pt x="65532" y="9089"/>
                  </a:lnTo>
                  <a:cubicBezTo>
                    <a:pt x="71525" y="3030"/>
                    <a:pt x="79399" y="0"/>
                    <a:pt x="8727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7" name="椭圆 67"/>
            <p:cNvSpPr/>
            <p:nvPr/>
          </p:nvSpPr>
          <p:spPr>
            <a:xfrm>
              <a:off x="6287469" y="2366236"/>
              <a:ext cx="387928" cy="376249"/>
            </a:xfrm>
            <a:custGeom>
              <a:avLst/>
              <a:gdLst>
                <a:gd name="connsiteX0" fmla="*/ 35700 w 578738"/>
                <a:gd name="connsiteY0" fmla="*/ 243554 h 561315"/>
                <a:gd name="connsiteX1" fmla="*/ 30383 w 578738"/>
                <a:gd name="connsiteY1" fmla="*/ 254930 h 561315"/>
                <a:gd name="connsiteX2" fmla="*/ 30383 w 578738"/>
                <a:gd name="connsiteY2" fmla="*/ 519604 h 561315"/>
                <a:gd name="connsiteX3" fmla="*/ 35700 w 578738"/>
                <a:gd name="connsiteY3" fmla="*/ 530980 h 561315"/>
                <a:gd name="connsiteX4" fmla="*/ 132926 w 578738"/>
                <a:gd name="connsiteY4" fmla="*/ 530980 h 561315"/>
                <a:gd name="connsiteX5" fmla="*/ 138243 w 578738"/>
                <a:gd name="connsiteY5" fmla="*/ 519604 h 561315"/>
                <a:gd name="connsiteX6" fmla="*/ 138243 w 578738"/>
                <a:gd name="connsiteY6" fmla="*/ 254930 h 561315"/>
                <a:gd name="connsiteX7" fmla="*/ 132926 w 578738"/>
                <a:gd name="connsiteY7" fmla="*/ 243554 h 561315"/>
                <a:gd name="connsiteX8" fmla="*/ 35700 w 578738"/>
                <a:gd name="connsiteY8" fmla="*/ 213219 h 561315"/>
                <a:gd name="connsiteX9" fmla="*/ 132926 w 578738"/>
                <a:gd name="connsiteY9" fmla="*/ 213219 h 561315"/>
                <a:gd name="connsiteX10" fmla="*/ 168626 w 578738"/>
                <a:gd name="connsiteY10" fmla="*/ 254930 h 561315"/>
                <a:gd name="connsiteX11" fmla="*/ 168626 w 578738"/>
                <a:gd name="connsiteY11" fmla="*/ 519604 h 561315"/>
                <a:gd name="connsiteX12" fmla="*/ 132926 w 578738"/>
                <a:gd name="connsiteY12" fmla="*/ 561315 h 561315"/>
                <a:gd name="connsiteX13" fmla="*/ 35700 w 578738"/>
                <a:gd name="connsiteY13" fmla="*/ 561315 h 561315"/>
                <a:gd name="connsiteX14" fmla="*/ 0 w 578738"/>
                <a:gd name="connsiteY14" fmla="*/ 519604 h 561315"/>
                <a:gd name="connsiteX15" fmla="*/ 0 w 578738"/>
                <a:gd name="connsiteY15" fmla="*/ 254930 h 561315"/>
                <a:gd name="connsiteX16" fmla="*/ 35700 w 578738"/>
                <a:gd name="connsiteY16" fmla="*/ 213219 h 561315"/>
                <a:gd name="connsiteX17" fmla="*/ 321281 w 578738"/>
                <a:gd name="connsiteY17" fmla="*/ 30341 h 561315"/>
                <a:gd name="connsiteX18" fmla="*/ 296219 w 578738"/>
                <a:gd name="connsiteY18" fmla="*/ 55373 h 561315"/>
                <a:gd name="connsiteX19" fmla="*/ 296979 w 578738"/>
                <a:gd name="connsiteY19" fmla="*/ 60683 h 561315"/>
                <a:gd name="connsiteX20" fmla="*/ 296979 w 578738"/>
                <a:gd name="connsiteY20" fmla="*/ 65992 h 561315"/>
                <a:gd name="connsiteX21" fmla="*/ 268119 w 578738"/>
                <a:gd name="connsiteY21" fmla="*/ 212389 h 561315"/>
                <a:gd name="connsiteX22" fmla="*/ 263563 w 578738"/>
                <a:gd name="connsiteY22" fmla="*/ 221492 h 561315"/>
                <a:gd name="connsiteX23" fmla="*/ 262044 w 578738"/>
                <a:gd name="connsiteY23" fmla="*/ 223009 h 561315"/>
                <a:gd name="connsiteX24" fmla="*/ 232425 w 578738"/>
                <a:gd name="connsiteY24" fmla="*/ 240455 h 561315"/>
                <a:gd name="connsiteX25" fmla="*/ 230146 w 578738"/>
                <a:gd name="connsiteY25" fmla="*/ 240455 h 561315"/>
                <a:gd name="connsiteX26" fmla="*/ 225590 w 578738"/>
                <a:gd name="connsiteY26" fmla="*/ 240455 h 561315"/>
                <a:gd name="connsiteX27" fmla="*/ 224071 w 578738"/>
                <a:gd name="connsiteY27" fmla="*/ 241214 h 561315"/>
                <a:gd name="connsiteX28" fmla="*/ 211919 w 578738"/>
                <a:gd name="connsiteY28" fmla="*/ 253350 h 561315"/>
                <a:gd name="connsiteX29" fmla="*/ 211919 w 578738"/>
                <a:gd name="connsiteY29" fmla="*/ 518079 h 561315"/>
                <a:gd name="connsiteX30" fmla="*/ 224830 w 578738"/>
                <a:gd name="connsiteY30" fmla="*/ 530974 h 561315"/>
                <a:gd name="connsiteX31" fmla="*/ 521019 w 578738"/>
                <a:gd name="connsiteY31" fmla="*/ 530974 h 561315"/>
                <a:gd name="connsiteX32" fmla="*/ 522538 w 578738"/>
                <a:gd name="connsiteY32" fmla="*/ 530215 h 561315"/>
                <a:gd name="connsiteX33" fmla="*/ 546081 w 578738"/>
                <a:gd name="connsiteY33" fmla="*/ 505942 h 561315"/>
                <a:gd name="connsiteX34" fmla="*/ 522538 w 578738"/>
                <a:gd name="connsiteY34" fmla="*/ 480910 h 561315"/>
                <a:gd name="connsiteX35" fmla="*/ 508108 w 578738"/>
                <a:gd name="connsiteY35" fmla="*/ 465740 h 561315"/>
                <a:gd name="connsiteX36" fmla="*/ 523298 w 578738"/>
                <a:gd name="connsiteY36" fmla="*/ 450569 h 561315"/>
                <a:gd name="connsiteX37" fmla="*/ 548360 w 578738"/>
                <a:gd name="connsiteY37" fmla="*/ 425537 h 561315"/>
                <a:gd name="connsiteX38" fmla="*/ 523298 w 578738"/>
                <a:gd name="connsiteY38" fmla="*/ 401264 h 561315"/>
                <a:gd name="connsiteX39" fmla="*/ 508108 w 578738"/>
                <a:gd name="connsiteY39" fmla="*/ 386094 h 561315"/>
                <a:gd name="connsiteX40" fmla="*/ 523298 w 578738"/>
                <a:gd name="connsiteY40" fmla="*/ 370923 h 561315"/>
                <a:gd name="connsiteX41" fmla="*/ 548360 w 578738"/>
                <a:gd name="connsiteY41" fmla="*/ 345891 h 561315"/>
                <a:gd name="connsiteX42" fmla="*/ 523298 w 578738"/>
                <a:gd name="connsiteY42" fmla="*/ 320860 h 561315"/>
                <a:gd name="connsiteX43" fmla="*/ 508108 w 578738"/>
                <a:gd name="connsiteY43" fmla="*/ 305689 h 561315"/>
                <a:gd name="connsiteX44" fmla="*/ 523298 w 578738"/>
                <a:gd name="connsiteY44" fmla="*/ 290518 h 561315"/>
                <a:gd name="connsiteX45" fmla="*/ 548360 w 578738"/>
                <a:gd name="connsiteY45" fmla="*/ 265487 h 561315"/>
                <a:gd name="connsiteX46" fmla="*/ 523298 w 578738"/>
                <a:gd name="connsiteY46" fmla="*/ 240455 h 561315"/>
                <a:gd name="connsiteX47" fmla="*/ 373684 w 578738"/>
                <a:gd name="connsiteY47" fmla="*/ 240455 h 561315"/>
                <a:gd name="connsiteX48" fmla="*/ 361533 w 578738"/>
                <a:gd name="connsiteY48" fmla="*/ 234387 h 561315"/>
                <a:gd name="connsiteX49" fmla="*/ 360014 w 578738"/>
                <a:gd name="connsiteY49" fmla="*/ 219975 h 561315"/>
                <a:gd name="connsiteX50" fmla="*/ 343306 w 578738"/>
                <a:gd name="connsiteY50" fmla="*/ 42478 h 561315"/>
                <a:gd name="connsiteX51" fmla="*/ 341787 w 578738"/>
                <a:gd name="connsiteY51" fmla="*/ 40961 h 561315"/>
                <a:gd name="connsiteX52" fmla="*/ 321281 w 578738"/>
                <a:gd name="connsiteY52" fmla="*/ 30341 h 561315"/>
                <a:gd name="connsiteX53" fmla="*/ 321281 w 578738"/>
                <a:gd name="connsiteY53" fmla="*/ 0 h 561315"/>
                <a:gd name="connsiteX54" fmla="*/ 365330 w 578738"/>
                <a:gd name="connsiteY54" fmla="*/ 21997 h 561315"/>
                <a:gd name="connsiteX55" fmla="*/ 395708 w 578738"/>
                <a:gd name="connsiteY55" fmla="*/ 210114 h 561315"/>
                <a:gd name="connsiteX56" fmla="*/ 523298 w 578738"/>
                <a:gd name="connsiteY56" fmla="*/ 210114 h 561315"/>
                <a:gd name="connsiteX57" fmla="*/ 562789 w 578738"/>
                <a:gd name="connsiteY57" fmla="*/ 226802 h 561315"/>
                <a:gd name="connsiteX58" fmla="*/ 578738 w 578738"/>
                <a:gd name="connsiteY58" fmla="*/ 265487 h 561315"/>
                <a:gd name="connsiteX59" fmla="*/ 561270 w 578738"/>
                <a:gd name="connsiteY59" fmla="*/ 305689 h 561315"/>
                <a:gd name="connsiteX60" fmla="*/ 578738 w 578738"/>
                <a:gd name="connsiteY60" fmla="*/ 345891 h 561315"/>
                <a:gd name="connsiteX61" fmla="*/ 561270 w 578738"/>
                <a:gd name="connsiteY61" fmla="*/ 386094 h 561315"/>
                <a:gd name="connsiteX62" fmla="*/ 578738 w 578738"/>
                <a:gd name="connsiteY62" fmla="*/ 425537 h 561315"/>
                <a:gd name="connsiteX63" fmla="*/ 560511 w 578738"/>
                <a:gd name="connsiteY63" fmla="*/ 466498 h 561315"/>
                <a:gd name="connsiteX64" fmla="*/ 576460 w 578738"/>
                <a:gd name="connsiteY64" fmla="*/ 505942 h 561315"/>
                <a:gd name="connsiteX65" fmla="*/ 527095 w 578738"/>
                <a:gd name="connsiteY65" fmla="*/ 560556 h 561315"/>
                <a:gd name="connsiteX66" fmla="*/ 523298 w 578738"/>
                <a:gd name="connsiteY66" fmla="*/ 561315 h 561315"/>
                <a:gd name="connsiteX67" fmla="*/ 224830 w 578738"/>
                <a:gd name="connsiteY67" fmla="*/ 561315 h 561315"/>
                <a:gd name="connsiteX68" fmla="*/ 181541 w 578738"/>
                <a:gd name="connsiteY68" fmla="*/ 518079 h 561315"/>
                <a:gd name="connsiteX69" fmla="*/ 181541 w 578738"/>
                <a:gd name="connsiteY69" fmla="*/ 253350 h 561315"/>
                <a:gd name="connsiteX70" fmla="*/ 222552 w 578738"/>
                <a:gd name="connsiteY70" fmla="*/ 210872 h 561315"/>
                <a:gd name="connsiteX71" fmla="*/ 224830 w 578738"/>
                <a:gd name="connsiteY71" fmla="*/ 210114 h 561315"/>
                <a:gd name="connsiteX72" fmla="*/ 229387 w 578738"/>
                <a:gd name="connsiteY72" fmla="*/ 210114 h 561315"/>
                <a:gd name="connsiteX73" fmla="*/ 237741 w 578738"/>
                <a:gd name="connsiteY73" fmla="*/ 205563 h 561315"/>
                <a:gd name="connsiteX74" fmla="*/ 240779 w 578738"/>
                <a:gd name="connsiteY74" fmla="*/ 198736 h 561315"/>
                <a:gd name="connsiteX75" fmla="*/ 266600 w 578738"/>
                <a:gd name="connsiteY75" fmla="*/ 66751 h 561315"/>
                <a:gd name="connsiteX76" fmla="*/ 266600 w 578738"/>
                <a:gd name="connsiteY76" fmla="*/ 60683 h 561315"/>
                <a:gd name="connsiteX77" fmla="*/ 265841 w 578738"/>
                <a:gd name="connsiteY77" fmla="*/ 55373 h 561315"/>
                <a:gd name="connsiteX78" fmla="*/ 321281 w 578738"/>
                <a:gd name="connsiteY78" fmla="*/ 0 h 56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78738" h="561315">
                  <a:moveTo>
                    <a:pt x="35700" y="243554"/>
                  </a:moveTo>
                  <a:cubicBezTo>
                    <a:pt x="34181" y="243554"/>
                    <a:pt x="30383" y="248104"/>
                    <a:pt x="30383" y="254930"/>
                  </a:cubicBezTo>
                  <a:lnTo>
                    <a:pt x="30383" y="519604"/>
                  </a:lnTo>
                  <a:cubicBezTo>
                    <a:pt x="30383" y="526430"/>
                    <a:pt x="34181" y="530980"/>
                    <a:pt x="35700" y="530980"/>
                  </a:cubicBezTo>
                  <a:lnTo>
                    <a:pt x="132926" y="530980"/>
                  </a:lnTo>
                  <a:cubicBezTo>
                    <a:pt x="134445" y="530980"/>
                    <a:pt x="138243" y="526430"/>
                    <a:pt x="138243" y="519604"/>
                  </a:cubicBezTo>
                  <a:lnTo>
                    <a:pt x="138243" y="254930"/>
                  </a:lnTo>
                  <a:cubicBezTo>
                    <a:pt x="138243" y="248104"/>
                    <a:pt x="134445" y="243554"/>
                    <a:pt x="132926" y="243554"/>
                  </a:cubicBezTo>
                  <a:close/>
                  <a:moveTo>
                    <a:pt x="35700" y="213219"/>
                  </a:moveTo>
                  <a:lnTo>
                    <a:pt x="132926" y="213219"/>
                  </a:lnTo>
                  <a:cubicBezTo>
                    <a:pt x="152675" y="213219"/>
                    <a:pt x="168626" y="231420"/>
                    <a:pt x="168626" y="254930"/>
                  </a:cubicBezTo>
                  <a:lnTo>
                    <a:pt x="168626" y="519604"/>
                  </a:lnTo>
                  <a:cubicBezTo>
                    <a:pt x="168626" y="542356"/>
                    <a:pt x="152675" y="561315"/>
                    <a:pt x="132926" y="561315"/>
                  </a:cubicBezTo>
                  <a:lnTo>
                    <a:pt x="35700" y="561315"/>
                  </a:lnTo>
                  <a:cubicBezTo>
                    <a:pt x="15951" y="561315"/>
                    <a:pt x="0" y="542356"/>
                    <a:pt x="0" y="519604"/>
                  </a:cubicBezTo>
                  <a:lnTo>
                    <a:pt x="0" y="254930"/>
                  </a:lnTo>
                  <a:cubicBezTo>
                    <a:pt x="0" y="231420"/>
                    <a:pt x="15951" y="213219"/>
                    <a:pt x="35700" y="213219"/>
                  </a:cubicBezTo>
                  <a:close/>
                  <a:moveTo>
                    <a:pt x="321281" y="30341"/>
                  </a:moveTo>
                  <a:cubicBezTo>
                    <a:pt x="307611" y="30341"/>
                    <a:pt x="296219" y="41719"/>
                    <a:pt x="296219" y="55373"/>
                  </a:cubicBezTo>
                  <a:cubicBezTo>
                    <a:pt x="296219" y="56890"/>
                    <a:pt x="296979" y="59166"/>
                    <a:pt x="296979" y="60683"/>
                  </a:cubicBezTo>
                  <a:cubicBezTo>
                    <a:pt x="297738" y="62200"/>
                    <a:pt x="297738" y="64475"/>
                    <a:pt x="296979" y="65992"/>
                  </a:cubicBezTo>
                  <a:cubicBezTo>
                    <a:pt x="306852" y="119090"/>
                    <a:pt x="287106" y="174463"/>
                    <a:pt x="268119" y="212389"/>
                  </a:cubicBezTo>
                  <a:cubicBezTo>
                    <a:pt x="266600" y="215424"/>
                    <a:pt x="265081" y="218458"/>
                    <a:pt x="263563" y="221492"/>
                  </a:cubicBezTo>
                  <a:cubicBezTo>
                    <a:pt x="263563" y="221492"/>
                    <a:pt x="262803" y="222250"/>
                    <a:pt x="262044" y="223009"/>
                  </a:cubicBezTo>
                  <a:cubicBezTo>
                    <a:pt x="255209" y="232870"/>
                    <a:pt x="244576" y="238938"/>
                    <a:pt x="232425" y="240455"/>
                  </a:cubicBezTo>
                  <a:cubicBezTo>
                    <a:pt x="231665" y="240455"/>
                    <a:pt x="230906" y="240455"/>
                    <a:pt x="230146" y="240455"/>
                  </a:cubicBezTo>
                  <a:lnTo>
                    <a:pt x="225590" y="240455"/>
                  </a:lnTo>
                  <a:cubicBezTo>
                    <a:pt x="225590" y="241214"/>
                    <a:pt x="224830" y="241214"/>
                    <a:pt x="224071" y="241214"/>
                  </a:cubicBezTo>
                  <a:cubicBezTo>
                    <a:pt x="217236" y="241214"/>
                    <a:pt x="211919" y="246524"/>
                    <a:pt x="211919" y="253350"/>
                  </a:cubicBezTo>
                  <a:lnTo>
                    <a:pt x="211919" y="518079"/>
                  </a:lnTo>
                  <a:cubicBezTo>
                    <a:pt x="211919" y="524905"/>
                    <a:pt x="217995" y="530974"/>
                    <a:pt x="224830" y="530974"/>
                  </a:cubicBezTo>
                  <a:lnTo>
                    <a:pt x="521019" y="530974"/>
                  </a:lnTo>
                  <a:cubicBezTo>
                    <a:pt x="521779" y="530974"/>
                    <a:pt x="521779" y="530215"/>
                    <a:pt x="522538" y="530215"/>
                  </a:cubicBezTo>
                  <a:cubicBezTo>
                    <a:pt x="536208" y="530215"/>
                    <a:pt x="546081" y="518837"/>
                    <a:pt x="546081" y="505942"/>
                  </a:cubicBezTo>
                  <a:cubicBezTo>
                    <a:pt x="546081" y="493047"/>
                    <a:pt x="536208" y="481669"/>
                    <a:pt x="522538" y="480910"/>
                  </a:cubicBezTo>
                  <a:cubicBezTo>
                    <a:pt x="514943" y="480910"/>
                    <a:pt x="508108" y="474084"/>
                    <a:pt x="508108" y="465740"/>
                  </a:cubicBezTo>
                  <a:cubicBezTo>
                    <a:pt x="508108" y="457396"/>
                    <a:pt x="514943" y="450569"/>
                    <a:pt x="523298" y="450569"/>
                  </a:cubicBezTo>
                  <a:cubicBezTo>
                    <a:pt x="536968" y="450569"/>
                    <a:pt x="548360" y="439191"/>
                    <a:pt x="548360" y="425537"/>
                  </a:cubicBezTo>
                  <a:cubicBezTo>
                    <a:pt x="548360" y="411884"/>
                    <a:pt x="536968" y="401264"/>
                    <a:pt x="523298" y="401264"/>
                  </a:cubicBezTo>
                  <a:cubicBezTo>
                    <a:pt x="514943" y="401264"/>
                    <a:pt x="508108" y="394438"/>
                    <a:pt x="508108" y="386094"/>
                  </a:cubicBezTo>
                  <a:cubicBezTo>
                    <a:pt x="508108" y="377750"/>
                    <a:pt x="514943" y="370923"/>
                    <a:pt x="523298" y="370923"/>
                  </a:cubicBezTo>
                  <a:cubicBezTo>
                    <a:pt x="536968" y="370923"/>
                    <a:pt x="548360" y="359545"/>
                    <a:pt x="548360" y="345891"/>
                  </a:cubicBezTo>
                  <a:cubicBezTo>
                    <a:pt x="548360" y="332238"/>
                    <a:pt x="536968" y="320860"/>
                    <a:pt x="523298" y="320860"/>
                  </a:cubicBezTo>
                  <a:cubicBezTo>
                    <a:pt x="514943" y="320860"/>
                    <a:pt x="508108" y="314033"/>
                    <a:pt x="508108" y="305689"/>
                  </a:cubicBezTo>
                  <a:cubicBezTo>
                    <a:pt x="508108" y="297345"/>
                    <a:pt x="514943" y="290518"/>
                    <a:pt x="523298" y="290518"/>
                  </a:cubicBezTo>
                  <a:cubicBezTo>
                    <a:pt x="536968" y="290518"/>
                    <a:pt x="548360" y="279140"/>
                    <a:pt x="548360" y="265487"/>
                  </a:cubicBezTo>
                  <a:cubicBezTo>
                    <a:pt x="548360" y="251833"/>
                    <a:pt x="536968" y="240455"/>
                    <a:pt x="523298" y="240455"/>
                  </a:cubicBezTo>
                  <a:lnTo>
                    <a:pt x="373684" y="240455"/>
                  </a:lnTo>
                  <a:cubicBezTo>
                    <a:pt x="369127" y="240455"/>
                    <a:pt x="363811" y="238180"/>
                    <a:pt x="361533" y="234387"/>
                  </a:cubicBezTo>
                  <a:cubicBezTo>
                    <a:pt x="358495" y="229836"/>
                    <a:pt x="357735" y="224526"/>
                    <a:pt x="360014" y="219975"/>
                  </a:cubicBezTo>
                  <a:cubicBezTo>
                    <a:pt x="401784" y="120607"/>
                    <a:pt x="349381" y="50822"/>
                    <a:pt x="343306" y="42478"/>
                  </a:cubicBezTo>
                  <a:cubicBezTo>
                    <a:pt x="342546" y="42478"/>
                    <a:pt x="341787" y="41719"/>
                    <a:pt x="341787" y="40961"/>
                  </a:cubicBezTo>
                  <a:cubicBezTo>
                    <a:pt x="336471" y="34134"/>
                    <a:pt x="329635" y="30341"/>
                    <a:pt x="321281" y="30341"/>
                  </a:cubicBezTo>
                  <a:close/>
                  <a:moveTo>
                    <a:pt x="321281" y="0"/>
                  </a:moveTo>
                  <a:cubicBezTo>
                    <a:pt x="338749" y="0"/>
                    <a:pt x="354698" y="8344"/>
                    <a:pt x="365330" y="21997"/>
                  </a:cubicBezTo>
                  <a:cubicBezTo>
                    <a:pt x="368368" y="25032"/>
                    <a:pt x="431403" y="99368"/>
                    <a:pt x="395708" y="210114"/>
                  </a:cubicBezTo>
                  <a:lnTo>
                    <a:pt x="523298" y="210114"/>
                  </a:lnTo>
                  <a:cubicBezTo>
                    <a:pt x="538487" y="210114"/>
                    <a:pt x="552157" y="216182"/>
                    <a:pt x="562789" y="226802"/>
                  </a:cubicBezTo>
                  <a:cubicBezTo>
                    <a:pt x="572662" y="237421"/>
                    <a:pt x="578738" y="251075"/>
                    <a:pt x="578738" y="265487"/>
                  </a:cubicBezTo>
                  <a:cubicBezTo>
                    <a:pt x="578738" y="281416"/>
                    <a:pt x="571903" y="295828"/>
                    <a:pt x="561270" y="305689"/>
                  </a:cubicBezTo>
                  <a:cubicBezTo>
                    <a:pt x="571903" y="315550"/>
                    <a:pt x="578738" y="329962"/>
                    <a:pt x="578738" y="345891"/>
                  </a:cubicBezTo>
                  <a:cubicBezTo>
                    <a:pt x="578738" y="361821"/>
                    <a:pt x="571903" y="375474"/>
                    <a:pt x="561270" y="386094"/>
                  </a:cubicBezTo>
                  <a:cubicBezTo>
                    <a:pt x="571903" y="395955"/>
                    <a:pt x="578738" y="410367"/>
                    <a:pt x="578738" y="425537"/>
                  </a:cubicBezTo>
                  <a:cubicBezTo>
                    <a:pt x="578738" y="442225"/>
                    <a:pt x="571903" y="456637"/>
                    <a:pt x="560511" y="466498"/>
                  </a:cubicBezTo>
                  <a:cubicBezTo>
                    <a:pt x="570384" y="477118"/>
                    <a:pt x="576460" y="490771"/>
                    <a:pt x="576460" y="505942"/>
                  </a:cubicBezTo>
                  <a:cubicBezTo>
                    <a:pt x="576460" y="534008"/>
                    <a:pt x="555195" y="557522"/>
                    <a:pt x="527095" y="560556"/>
                  </a:cubicBezTo>
                  <a:cubicBezTo>
                    <a:pt x="525576" y="560556"/>
                    <a:pt x="524816" y="561315"/>
                    <a:pt x="523298" y="561315"/>
                  </a:cubicBezTo>
                  <a:lnTo>
                    <a:pt x="224830" y="561315"/>
                  </a:lnTo>
                  <a:cubicBezTo>
                    <a:pt x="201287" y="561315"/>
                    <a:pt x="181541" y="541593"/>
                    <a:pt x="181541" y="518079"/>
                  </a:cubicBezTo>
                  <a:lnTo>
                    <a:pt x="181541" y="253350"/>
                  </a:lnTo>
                  <a:cubicBezTo>
                    <a:pt x="181541" y="230594"/>
                    <a:pt x="199768" y="211631"/>
                    <a:pt x="222552" y="210872"/>
                  </a:cubicBezTo>
                  <a:cubicBezTo>
                    <a:pt x="223311" y="210872"/>
                    <a:pt x="224071" y="210114"/>
                    <a:pt x="224830" y="210114"/>
                  </a:cubicBezTo>
                  <a:lnTo>
                    <a:pt x="229387" y="210114"/>
                  </a:lnTo>
                  <a:cubicBezTo>
                    <a:pt x="232425" y="210114"/>
                    <a:pt x="235463" y="208597"/>
                    <a:pt x="237741" y="205563"/>
                  </a:cubicBezTo>
                  <a:cubicBezTo>
                    <a:pt x="238500" y="203287"/>
                    <a:pt x="240019" y="201011"/>
                    <a:pt x="240779" y="198736"/>
                  </a:cubicBezTo>
                  <a:cubicBezTo>
                    <a:pt x="255209" y="170670"/>
                    <a:pt x="277233" y="115297"/>
                    <a:pt x="266600" y="66751"/>
                  </a:cubicBezTo>
                  <a:cubicBezTo>
                    <a:pt x="265841" y="65234"/>
                    <a:pt x="265841" y="62958"/>
                    <a:pt x="266600" y="60683"/>
                  </a:cubicBezTo>
                  <a:cubicBezTo>
                    <a:pt x="265841" y="59166"/>
                    <a:pt x="265841" y="56890"/>
                    <a:pt x="265841" y="55373"/>
                  </a:cubicBezTo>
                  <a:cubicBezTo>
                    <a:pt x="265841" y="25032"/>
                    <a:pt x="290903" y="0"/>
                    <a:pt x="32128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8" name="椭圆 68"/>
            <p:cNvSpPr/>
            <p:nvPr/>
          </p:nvSpPr>
          <p:spPr>
            <a:xfrm>
              <a:off x="6287469" y="3703575"/>
              <a:ext cx="387928" cy="387341"/>
            </a:xfrm>
            <a:custGeom>
              <a:avLst/>
              <a:gdLst>
                <a:gd name="T0" fmla="*/ 6894 w 7804"/>
                <a:gd name="T1" fmla="*/ 3038 h 7804"/>
                <a:gd name="T2" fmla="*/ 6614 w 7804"/>
                <a:gd name="T3" fmla="*/ 2704 h 7804"/>
                <a:gd name="T4" fmla="*/ 6826 w 7804"/>
                <a:gd name="T5" fmla="*/ 2200 h 7804"/>
                <a:gd name="T6" fmla="*/ 6496 w 7804"/>
                <a:gd name="T7" fmla="*/ 978 h 7804"/>
                <a:gd name="T8" fmla="*/ 5604 w 7804"/>
                <a:gd name="T9" fmla="*/ 978 h 7804"/>
                <a:gd name="T10" fmla="*/ 5254 w 7804"/>
                <a:gd name="T11" fmla="*/ 1222 h 7804"/>
                <a:gd name="T12" fmla="*/ 4973 w 7804"/>
                <a:gd name="T13" fmla="*/ 1137 h 7804"/>
                <a:gd name="T14" fmla="*/ 4766 w 7804"/>
                <a:gd name="T15" fmla="*/ 631 h 7804"/>
                <a:gd name="T16" fmla="*/ 3668 w 7804"/>
                <a:gd name="T17" fmla="*/ 0 h 7804"/>
                <a:gd name="T18" fmla="*/ 3038 w 7804"/>
                <a:gd name="T19" fmla="*/ 910 h 7804"/>
                <a:gd name="T20" fmla="*/ 2704 w 7804"/>
                <a:gd name="T21" fmla="*/ 1190 h 7804"/>
                <a:gd name="T22" fmla="*/ 2398 w 7804"/>
                <a:gd name="T23" fmla="*/ 1175 h 7804"/>
                <a:gd name="T24" fmla="*/ 1754 w 7804"/>
                <a:gd name="T25" fmla="*/ 793 h 7804"/>
                <a:gd name="T26" fmla="*/ 978 w 7804"/>
                <a:gd name="T27" fmla="*/ 1308 h 7804"/>
                <a:gd name="T28" fmla="*/ 1175 w 7804"/>
                <a:gd name="T29" fmla="*/ 2398 h 7804"/>
                <a:gd name="T30" fmla="*/ 1137 w 7804"/>
                <a:gd name="T31" fmla="*/ 2831 h 7804"/>
                <a:gd name="T32" fmla="*/ 631 w 7804"/>
                <a:gd name="T33" fmla="*/ 3038 h 7804"/>
                <a:gd name="T34" fmla="*/ 0 w 7804"/>
                <a:gd name="T35" fmla="*/ 4136 h 7804"/>
                <a:gd name="T36" fmla="*/ 910 w 7804"/>
                <a:gd name="T37" fmla="*/ 4766 h 7804"/>
                <a:gd name="T38" fmla="*/ 1190 w 7804"/>
                <a:gd name="T39" fmla="*/ 5100 h 7804"/>
                <a:gd name="T40" fmla="*/ 978 w 7804"/>
                <a:gd name="T41" fmla="*/ 5604 h 7804"/>
                <a:gd name="T42" fmla="*/ 1308 w 7804"/>
                <a:gd name="T43" fmla="*/ 6826 h 7804"/>
                <a:gd name="T44" fmla="*/ 2200 w 7804"/>
                <a:gd name="T45" fmla="*/ 6826 h 7804"/>
                <a:gd name="T46" fmla="*/ 2550 w 7804"/>
                <a:gd name="T47" fmla="*/ 6582 h 7804"/>
                <a:gd name="T48" fmla="*/ 2831 w 7804"/>
                <a:gd name="T49" fmla="*/ 6667 h 7804"/>
                <a:gd name="T50" fmla="*/ 3038 w 7804"/>
                <a:gd name="T51" fmla="*/ 7173 h 7804"/>
                <a:gd name="T52" fmla="*/ 4136 w 7804"/>
                <a:gd name="T53" fmla="*/ 7804 h 7804"/>
                <a:gd name="T54" fmla="*/ 4766 w 7804"/>
                <a:gd name="T55" fmla="*/ 6894 h 7804"/>
                <a:gd name="T56" fmla="*/ 5100 w 7804"/>
                <a:gd name="T57" fmla="*/ 6614 h 7804"/>
                <a:gd name="T58" fmla="*/ 5406 w 7804"/>
                <a:gd name="T59" fmla="*/ 6629 h 7804"/>
                <a:gd name="T60" fmla="*/ 6050 w 7804"/>
                <a:gd name="T61" fmla="*/ 7011 h 7804"/>
                <a:gd name="T62" fmla="*/ 6647 w 7804"/>
                <a:gd name="T63" fmla="*/ 6675 h 7804"/>
                <a:gd name="T64" fmla="*/ 6826 w 7804"/>
                <a:gd name="T65" fmla="*/ 6496 h 7804"/>
                <a:gd name="T66" fmla="*/ 6629 w 7804"/>
                <a:gd name="T67" fmla="*/ 5406 h 7804"/>
                <a:gd name="T68" fmla="*/ 6667 w 7804"/>
                <a:gd name="T69" fmla="*/ 4972 h 7804"/>
                <a:gd name="T70" fmla="*/ 7173 w 7804"/>
                <a:gd name="T71" fmla="*/ 4766 h 7804"/>
                <a:gd name="T72" fmla="*/ 7804 w 7804"/>
                <a:gd name="T73" fmla="*/ 3668 h 7804"/>
                <a:gd name="T74" fmla="*/ 5608 w 7804"/>
                <a:gd name="T75" fmla="*/ 3902 h 7804"/>
                <a:gd name="T76" fmla="*/ 2196 w 7804"/>
                <a:gd name="T77" fmla="*/ 3902 h 7804"/>
                <a:gd name="T78" fmla="*/ 5608 w 7804"/>
                <a:gd name="T79" fmla="*/ 3902 h 7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804" h="7804">
                  <a:moveTo>
                    <a:pt x="7173" y="3038"/>
                  </a:moveTo>
                  <a:lnTo>
                    <a:pt x="6894" y="3038"/>
                  </a:lnTo>
                  <a:cubicBezTo>
                    <a:pt x="6824" y="3038"/>
                    <a:pt x="6714" y="2953"/>
                    <a:pt x="6667" y="2831"/>
                  </a:cubicBezTo>
                  <a:cubicBezTo>
                    <a:pt x="6650" y="2789"/>
                    <a:pt x="6632" y="2746"/>
                    <a:pt x="6614" y="2704"/>
                  </a:cubicBezTo>
                  <a:cubicBezTo>
                    <a:pt x="6561" y="2585"/>
                    <a:pt x="6579" y="2447"/>
                    <a:pt x="6629" y="2398"/>
                  </a:cubicBezTo>
                  <a:lnTo>
                    <a:pt x="6826" y="2200"/>
                  </a:lnTo>
                  <a:cubicBezTo>
                    <a:pt x="7072" y="1954"/>
                    <a:pt x="7072" y="1554"/>
                    <a:pt x="6826" y="1308"/>
                  </a:cubicBezTo>
                  <a:lnTo>
                    <a:pt x="6496" y="978"/>
                  </a:lnTo>
                  <a:cubicBezTo>
                    <a:pt x="6377" y="859"/>
                    <a:pt x="6218" y="793"/>
                    <a:pt x="6050" y="793"/>
                  </a:cubicBezTo>
                  <a:cubicBezTo>
                    <a:pt x="5882" y="793"/>
                    <a:pt x="5723" y="859"/>
                    <a:pt x="5604" y="978"/>
                  </a:cubicBezTo>
                  <a:lnTo>
                    <a:pt x="5406" y="1176"/>
                  </a:lnTo>
                  <a:cubicBezTo>
                    <a:pt x="5378" y="1204"/>
                    <a:pt x="5319" y="1222"/>
                    <a:pt x="5254" y="1222"/>
                  </a:cubicBezTo>
                  <a:cubicBezTo>
                    <a:pt x="5201" y="1222"/>
                    <a:pt x="5147" y="1211"/>
                    <a:pt x="5100" y="1190"/>
                  </a:cubicBezTo>
                  <a:cubicBezTo>
                    <a:pt x="5058" y="1172"/>
                    <a:pt x="5015" y="1154"/>
                    <a:pt x="4973" y="1137"/>
                  </a:cubicBezTo>
                  <a:cubicBezTo>
                    <a:pt x="4851" y="1090"/>
                    <a:pt x="4766" y="980"/>
                    <a:pt x="4766" y="910"/>
                  </a:cubicBezTo>
                  <a:lnTo>
                    <a:pt x="4766" y="631"/>
                  </a:lnTo>
                  <a:cubicBezTo>
                    <a:pt x="4766" y="283"/>
                    <a:pt x="4483" y="0"/>
                    <a:pt x="4136" y="0"/>
                  </a:cubicBezTo>
                  <a:lnTo>
                    <a:pt x="3668" y="0"/>
                  </a:lnTo>
                  <a:cubicBezTo>
                    <a:pt x="3321" y="0"/>
                    <a:pt x="3038" y="283"/>
                    <a:pt x="3038" y="631"/>
                  </a:cubicBezTo>
                  <a:lnTo>
                    <a:pt x="3038" y="910"/>
                  </a:lnTo>
                  <a:cubicBezTo>
                    <a:pt x="3038" y="980"/>
                    <a:pt x="2953" y="1090"/>
                    <a:pt x="2831" y="1137"/>
                  </a:cubicBezTo>
                  <a:cubicBezTo>
                    <a:pt x="2789" y="1154"/>
                    <a:pt x="2746" y="1172"/>
                    <a:pt x="2704" y="1190"/>
                  </a:cubicBezTo>
                  <a:cubicBezTo>
                    <a:pt x="2657" y="1211"/>
                    <a:pt x="2603" y="1222"/>
                    <a:pt x="2550" y="1222"/>
                  </a:cubicBezTo>
                  <a:cubicBezTo>
                    <a:pt x="2485" y="1222"/>
                    <a:pt x="2426" y="1204"/>
                    <a:pt x="2398" y="1175"/>
                  </a:cubicBezTo>
                  <a:lnTo>
                    <a:pt x="2200" y="978"/>
                  </a:lnTo>
                  <a:cubicBezTo>
                    <a:pt x="2081" y="859"/>
                    <a:pt x="1922" y="793"/>
                    <a:pt x="1754" y="793"/>
                  </a:cubicBezTo>
                  <a:cubicBezTo>
                    <a:pt x="1585" y="793"/>
                    <a:pt x="1427" y="859"/>
                    <a:pt x="1308" y="978"/>
                  </a:cubicBezTo>
                  <a:lnTo>
                    <a:pt x="978" y="1308"/>
                  </a:lnTo>
                  <a:cubicBezTo>
                    <a:pt x="732" y="1554"/>
                    <a:pt x="732" y="1954"/>
                    <a:pt x="978" y="2200"/>
                  </a:cubicBezTo>
                  <a:lnTo>
                    <a:pt x="1175" y="2398"/>
                  </a:lnTo>
                  <a:cubicBezTo>
                    <a:pt x="1225" y="2447"/>
                    <a:pt x="1243" y="2585"/>
                    <a:pt x="1190" y="2704"/>
                  </a:cubicBezTo>
                  <a:cubicBezTo>
                    <a:pt x="1172" y="2746"/>
                    <a:pt x="1154" y="2789"/>
                    <a:pt x="1137" y="2831"/>
                  </a:cubicBezTo>
                  <a:cubicBezTo>
                    <a:pt x="1090" y="2953"/>
                    <a:pt x="980" y="3038"/>
                    <a:pt x="910" y="3038"/>
                  </a:cubicBezTo>
                  <a:lnTo>
                    <a:pt x="631" y="3038"/>
                  </a:lnTo>
                  <a:cubicBezTo>
                    <a:pt x="283" y="3038"/>
                    <a:pt x="0" y="3321"/>
                    <a:pt x="0" y="3668"/>
                  </a:cubicBezTo>
                  <a:lnTo>
                    <a:pt x="0" y="4136"/>
                  </a:lnTo>
                  <a:cubicBezTo>
                    <a:pt x="0" y="4483"/>
                    <a:pt x="283" y="4766"/>
                    <a:pt x="631" y="4766"/>
                  </a:cubicBezTo>
                  <a:lnTo>
                    <a:pt x="910" y="4766"/>
                  </a:lnTo>
                  <a:cubicBezTo>
                    <a:pt x="980" y="4766"/>
                    <a:pt x="1090" y="4851"/>
                    <a:pt x="1137" y="4972"/>
                  </a:cubicBezTo>
                  <a:cubicBezTo>
                    <a:pt x="1154" y="5015"/>
                    <a:pt x="1172" y="5058"/>
                    <a:pt x="1190" y="5100"/>
                  </a:cubicBezTo>
                  <a:cubicBezTo>
                    <a:pt x="1243" y="5219"/>
                    <a:pt x="1225" y="5357"/>
                    <a:pt x="1175" y="5406"/>
                  </a:cubicBezTo>
                  <a:lnTo>
                    <a:pt x="978" y="5604"/>
                  </a:lnTo>
                  <a:cubicBezTo>
                    <a:pt x="732" y="5850"/>
                    <a:pt x="732" y="6250"/>
                    <a:pt x="978" y="6496"/>
                  </a:cubicBezTo>
                  <a:lnTo>
                    <a:pt x="1308" y="6826"/>
                  </a:lnTo>
                  <a:cubicBezTo>
                    <a:pt x="1427" y="6945"/>
                    <a:pt x="1586" y="7011"/>
                    <a:pt x="1754" y="7011"/>
                  </a:cubicBezTo>
                  <a:cubicBezTo>
                    <a:pt x="1922" y="7011"/>
                    <a:pt x="2081" y="6945"/>
                    <a:pt x="2200" y="6826"/>
                  </a:cubicBezTo>
                  <a:lnTo>
                    <a:pt x="2398" y="6628"/>
                  </a:lnTo>
                  <a:cubicBezTo>
                    <a:pt x="2427" y="6599"/>
                    <a:pt x="2484" y="6582"/>
                    <a:pt x="2550" y="6582"/>
                  </a:cubicBezTo>
                  <a:cubicBezTo>
                    <a:pt x="2602" y="6582"/>
                    <a:pt x="2657" y="6593"/>
                    <a:pt x="2704" y="6614"/>
                  </a:cubicBezTo>
                  <a:cubicBezTo>
                    <a:pt x="2745" y="6632"/>
                    <a:pt x="2788" y="6650"/>
                    <a:pt x="2831" y="6667"/>
                  </a:cubicBezTo>
                  <a:cubicBezTo>
                    <a:pt x="2953" y="6714"/>
                    <a:pt x="3038" y="6824"/>
                    <a:pt x="3038" y="6894"/>
                  </a:cubicBezTo>
                  <a:lnTo>
                    <a:pt x="3038" y="7173"/>
                  </a:lnTo>
                  <a:cubicBezTo>
                    <a:pt x="3038" y="7521"/>
                    <a:pt x="3321" y="7804"/>
                    <a:pt x="3668" y="7804"/>
                  </a:cubicBezTo>
                  <a:lnTo>
                    <a:pt x="4136" y="7804"/>
                  </a:lnTo>
                  <a:cubicBezTo>
                    <a:pt x="4483" y="7804"/>
                    <a:pt x="4766" y="7521"/>
                    <a:pt x="4766" y="7173"/>
                  </a:cubicBezTo>
                  <a:lnTo>
                    <a:pt x="4766" y="6894"/>
                  </a:lnTo>
                  <a:cubicBezTo>
                    <a:pt x="4766" y="6824"/>
                    <a:pt x="4851" y="6714"/>
                    <a:pt x="4972" y="6667"/>
                  </a:cubicBezTo>
                  <a:cubicBezTo>
                    <a:pt x="5015" y="6650"/>
                    <a:pt x="5058" y="6632"/>
                    <a:pt x="5100" y="6614"/>
                  </a:cubicBezTo>
                  <a:cubicBezTo>
                    <a:pt x="5146" y="6593"/>
                    <a:pt x="5201" y="6582"/>
                    <a:pt x="5254" y="6582"/>
                  </a:cubicBezTo>
                  <a:cubicBezTo>
                    <a:pt x="5319" y="6582"/>
                    <a:pt x="5377" y="6600"/>
                    <a:pt x="5406" y="6629"/>
                  </a:cubicBezTo>
                  <a:lnTo>
                    <a:pt x="5604" y="6826"/>
                  </a:lnTo>
                  <a:cubicBezTo>
                    <a:pt x="5723" y="6945"/>
                    <a:pt x="5882" y="7011"/>
                    <a:pt x="6050" y="7011"/>
                  </a:cubicBezTo>
                  <a:cubicBezTo>
                    <a:pt x="6068" y="7011"/>
                    <a:pt x="6087" y="7010"/>
                    <a:pt x="6105" y="7009"/>
                  </a:cubicBezTo>
                  <a:cubicBezTo>
                    <a:pt x="6335" y="6989"/>
                    <a:pt x="6538" y="6785"/>
                    <a:pt x="6647" y="6675"/>
                  </a:cubicBezTo>
                  <a:lnTo>
                    <a:pt x="6661" y="6661"/>
                  </a:lnTo>
                  <a:lnTo>
                    <a:pt x="6826" y="6496"/>
                  </a:lnTo>
                  <a:cubicBezTo>
                    <a:pt x="7072" y="6250"/>
                    <a:pt x="7072" y="5850"/>
                    <a:pt x="6826" y="5604"/>
                  </a:cubicBezTo>
                  <a:lnTo>
                    <a:pt x="6629" y="5406"/>
                  </a:lnTo>
                  <a:cubicBezTo>
                    <a:pt x="6579" y="5357"/>
                    <a:pt x="6561" y="5219"/>
                    <a:pt x="6614" y="5100"/>
                  </a:cubicBezTo>
                  <a:cubicBezTo>
                    <a:pt x="6632" y="5058"/>
                    <a:pt x="6650" y="5015"/>
                    <a:pt x="6667" y="4972"/>
                  </a:cubicBezTo>
                  <a:cubicBezTo>
                    <a:pt x="6714" y="4851"/>
                    <a:pt x="6824" y="4766"/>
                    <a:pt x="6894" y="4766"/>
                  </a:cubicBezTo>
                  <a:lnTo>
                    <a:pt x="7173" y="4766"/>
                  </a:lnTo>
                  <a:cubicBezTo>
                    <a:pt x="7521" y="4766"/>
                    <a:pt x="7804" y="4483"/>
                    <a:pt x="7804" y="4135"/>
                  </a:cubicBezTo>
                  <a:lnTo>
                    <a:pt x="7804" y="3668"/>
                  </a:lnTo>
                  <a:cubicBezTo>
                    <a:pt x="7804" y="3321"/>
                    <a:pt x="7521" y="3038"/>
                    <a:pt x="7173" y="3038"/>
                  </a:cubicBezTo>
                  <a:close/>
                  <a:moveTo>
                    <a:pt x="5608" y="3902"/>
                  </a:moveTo>
                  <a:cubicBezTo>
                    <a:pt x="5608" y="4843"/>
                    <a:pt x="4843" y="5608"/>
                    <a:pt x="3902" y="5608"/>
                  </a:cubicBezTo>
                  <a:cubicBezTo>
                    <a:pt x="2961" y="5608"/>
                    <a:pt x="2196" y="4843"/>
                    <a:pt x="2196" y="3902"/>
                  </a:cubicBezTo>
                  <a:cubicBezTo>
                    <a:pt x="2196" y="2961"/>
                    <a:pt x="2961" y="2196"/>
                    <a:pt x="3902" y="2196"/>
                  </a:cubicBezTo>
                  <a:cubicBezTo>
                    <a:pt x="4843" y="2196"/>
                    <a:pt x="5608" y="2961"/>
                    <a:pt x="5608" y="39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9" name="椭圆 69"/>
            <p:cNvSpPr/>
            <p:nvPr/>
          </p:nvSpPr>
          <p:spPr>
            <a:xfrm>
              <a:off x="6287469" y="5121131"/>
              <a:ext cx="387928" cy="330353"/>
            </a:xfrm>
            <a:custGeom>
              <a:avLst/>
              <a:gdLst>
                <a:gd name="connsiteX0" fmla="*/ 303714 w 607639"/>
                <a:gd name="connsiteY0" fmla="*/ 173520 h 517456"/>
                <a:gd name="connsiteX1" fmla="*/ 337586 w 607639"/>
                <a:gd name="connsiteY1" fmla="*/ 207321 h 517456"/>
                <a:gd name="connsiteX2" fmla="*/ 303714 w 607639"/>
                <a:gd name="connsiteY2" fmla="*/ 241122 h 517456"/>
                <a:gd name="connsiteX3" fmla="*/ 269842 w 607639"/>
                <a:gd name="connsiteY3" fmla="*/ 207321 h 517456"/>
                <a:gd name="connsiteX4" fmla="*/ 303714 w 607639"/>
                <a:gd name="connsiteY4" fmla="*/ 173520 h 517456"/>
                <a:gd name="connsiteX5" fmla="*/ 303758 w 607639"/>
                <a:gd name="connsiteY5" fmla="*/ 139994 h 517456"/>
                <a:gd name="connsiteX6" fmla="*/ 236373 w 607639"/>
                <a:gd name="connsiteY6" fmla="*/ 207277 h 517456"/>
                <a:gd name="connsiteX7" fmla="*/ 303758 w 607639"/>
                <a:gd name="connsiteY7" fmla="*/ 274559 h 517456"/>
                <a:gd name="connsiteX8" fmla="*/ 371054 w 607639"/>
                <a:gd name="connsiteY8" fmla="*/ 207277 h 517456"/>
                <a:gd name="connsiteX9" fmla="*/ 303758 w 607639"/>
                <a:gd name="connsiteY9" fmla="*/ 139994 h 517456"/>
                <a:gd name="connsiteX10" fmla="*/ 282839 w 607639"/>
                <a:gd name="connsiteY10" fmla="*/ 68801 h 517456"/>
                <a:gd name="connsiteX11" fmla="*/ 303669 w 607639"/>
                <a:gd name="connsiteY11" fmla="*/ 68801 h 517456"/>
                <a:gd name="connsiteX12" fmla="*/ 303847 w 607639"/>
                <a:gd name="connsiteY12" fmla="*/ 68801 h 517456"/>
                <a:gd name="connsiteX13" fmla="*/ 324588 w 607639"/>
                <a:gd name="connsiteY13" fmla="*/ 68801 h 517456"/>
                <a:gd name="connsiteX14" fmla="*/ 327703 w 607639"/>
                <a:gd name="connsiteY14" fmla="*/ 99465 h 517456"/>
                <a:gd name="connsiteX15" fmla="*/ 363221 w 607639"/>
                <a:gd name="connsiteY15" fmla="*/ 114219 h 517456"/>
                <a:gd name="connsiteX16" fmla="*/ 387166 w 607639"/>
                <a:gd name="connsiteY16" fmla="*/ 94665 h 517456"/>
                <a:gd name="connsiteX17" fmla="*/ 416541 w 607639"/>
                <a:gd name="connsiteY17" fmla="*/ 124085 h 517456"/>
                <a:gd name="connsiteX18" fmla="*/ 396958 w 607639"/>
                <a:gd name="connsiteY18" fmla="*/ 147993 h 517456"/>
                <a:gd name="connsiteX19" fmla="*/ 411645 w 607639"/>
                <a:gd name="connsiteY19" fmla="*/ 183457 h 517456"/>
                <a:gd name="connsiteX20" fmla="*/ 442445 w 607639"/>
                <a:gd name="connsiteY20" fmla="*/ 186479 h 517456"/>
                <a:gd name="connsiteX21" fmla="*/ 442445 w 607639"/>
                <a:gd name="connsiteY21" fmla="*/ 228075 h 517456"/>
                <a:gd name="connsiteX22" fmla="*/ 411645 w 607639"/>
                <a:gd name="connsiteY22" fmla="*/ 231185 h 517456"/>
                <a:gd name="connsiteX23" fmla="*/ 396958 w 607639"/>
                <a:gd name="connsiteY23" fmla="*/ 266649 h 517456"/>
                <a:gd name="connsiteX24" fmla="*/ 416541 w 607639"/>
                <a:gd name="connsiteY24" fmla="*/ 290558 h 517456"/>
                <a:gd name="connsiteX25" fmla="*/ 387166 w 607639"/>
                <a:gd name="connsiteY25" fmla="*/ 319977 h 517456"/>
                <a:gd name="connsiteX26" fmla="*/ 363221 w 607639"/>
                <a:gd name="connsiteY26" fmla="*/ 300423 h 517456"/>
                <a:gd name="connsiteX27" fmla="*/ 327703 w 607639"/>
                <a:gd name="connsiteY27" fmla="*/ 315177 h 517456"/>
                <a:gd name="connsiteX28" fmla="*/ 324588 w 607639"/>
                <a:gd name="connsiteY28" fmla="*/ 345841 h 517456"/>
                <a:gd name="connsiteX29" fmla="*/ 303847 w 607639"/>
                <a:gd name="connsiteY29" fmla="*/ 345841 h 517456"/>
                <a:gd name="connsiteX30" fmla="*/ 303669 w 607639"/>
                <a:gd name="connsiteY30" fmla="*/ 345841 h 517456"/>
                <a:gd name="connsiteX31" fmla="*/ 282839 w 607639"/>
                <a:gd name="connsiteY31" fmla="*/ 345841 h 517456"/>
                <a:gd name="connsiteX32" fmla="*/ 279813 w 607639"/>
                <a:gd name="connsiteY32" fmla="*/ 315177 h 517456"/>
                <a:gd name="connsiteX33" fmla="*/ 244295 w 607639"/>
                <a:gd name="connsiteY33" fmla="*/ 300423 h 517456"/>
                <a:gd name="connsiteX34" fmla="*/ 220350 w 607639"/>
                <a:gd name="connsiteY34" fmla="*/ 319977 h 517456"/>
                <a:gd name="connsiteX35" fmla="*/ 190886 w 607639"/>
                <a:gd name="connsiteY35" fmla="*/ 290558 h 517456"/>
                <a:gd name="connsiteX36" fmla="*/ 210558 w 607639"/>
                <a:gd name="connsiteY36" fmla="*/ 266649 h 517456"/>
                <a:gd name="connsiteX37" fmla="*/ 195782 w 607639"/>
                <a:gd name="connsiteY37" fmla="*/ 231185 h 517456"/>
                <a:gd name="connsiteX38" fmla="*/ 164982 w 607639"/>
                <a:gd name="connsiteY38" fmla="*/ 228075 h 517456"/>
                <a:gd name="connsiteX39" fmla="*/ 164982 w 607639"/>
                <a:gd name="connsiteY39" fmla="*/ 186568 h 517456"/>
                <a:gd name="connsiteX40" fmla="*/ 195782 w 607639"/>
                <a:gd name="connsiteY40" fmla="*/ 183457 h 517456"/>
                <a:gd name="connsiteX41" fmla="*/ 210558 w 607639"/>
                <a:gd name="connsiteY41" fmla="*/ 147993 h 517456"/>
                <a:gd name="connsiteX42" fmla="*/ 190886 w 607639"/>
                <a:gd name="connsiteY42" fmla="*/ 124085 h 517456"/>
                <a:gd name="connsiteX43" fmla="*/ 220350 w 607639"/>
                <a:gd name="connsiteY43" fmla="*/ 94665 h 517456"/>
                <a:gd name="connsiteX44" fmla="*/ 244295 w 607639"/>
                <a:gd name="connsiteY44" fmla="*/ 114219 h 517456"/>
                <a:gd name="connsiteX45" fmla="*/ 279813 w 607639"/>
                <a:gd name="connsiteY45" fmla="*/ 99465 h 517456"/>
                <a:gd name="connsiteX46" fmla="*/ 38005 w 607639"/>
                <a:gd name="connsiteY46" fmla="*/ 37951 h 517456"/>
                <a:gd name="connsiteX47" fmla="*/ 38005 w 607639"/>
                <a:gd name="connsiteY47" fmla="*/ 376049 h 517456"/>
                <a:gd name="connsiteX48" fmla="*/ 569634 w 607639"/>
                <a:gd name="connsiteY48" fmla="*/ 376049 h 517456"/>
                <a:gd name="connsiteX49" fmla="*/ 569634 w 607639"/>
                <a:gd name="connsiteY49" fmla="*/ 37951 h 517456"/>
                <a:gd name="connsiteX50" fmla="*/ 28482 w 607639"/>
                <a:gd name="connsiteY50" fmla="*/ 0 h 517456"/>
                <a:gd name="connsiteX51" fmla="*/ 579157 w 607639"/>
                <a:gd name="connsiteY51" fmla="*/ 0 h 517456"/>
                <a:gd name="connsiteX52" fmla="*/ 607639 w 607639"/>
                <a:gd name="connsiteY52" fmla="*/ 28441 h 517456"/>
                <a:gd name="connsiteX53" fmla="*/ 607639 w 607639"/>
                <a:gd name="connsiteY53" fmla="*/ 385559 h 517456"/>
                <a:gd name="connsiteX54" fmla="*/ 579157 w 607639"/>
                <a:gd name="connsiteY54" fmla="*/ 414000 h 517456"/>
                <a:gd name="connsiteX55" fmla="*/ 351304 w 607639"/>
                <a:gd name="connsiteY55" fmla="*/ 414000 h 517456"/>
                <a:gd name="connsiteX56" fmla="*/ 351304 w 607639"/>
                <a:gd name="connsiteY56" fmla="*/ 479593 h 517456"/>
                <a:gd name="connsiteX57" fmla="*/ 437906 w 607639"/>
                <a:gd name="connsiteY57" fmla="*/ 479593 h 517456"/>
                <a:gd name="connsiteX58" fmla="*/ 437906 w 607639"/>
                <a:gd name="connsiteY58" fmla="*/ 517456 h 517456"/>
                <a:gd name="connsiteX59" fmla="*/ 169733 w 607639"/>
                <a:gd name="connsiteY59" fmla="*/ 517456 h 517456"/>
                <a:gd name="connsiteX60" fmla="*/ 169733 w 607639"/>
                <a:gd name="connsiteY60" fmla="*/ 479593 h 517456"/>
                <a:gd name="connsiteX61" fmla="*/ 256335 w 607639"/>
                <a:gd name="connsiteY61" fmla="*/ 479593 h 517456"/>
                <a:gd name="connsiteX62" fmla="*/ 256335 w 607639"/>
                <a:gd name="connsiteY62" fmla="*/ 414000 h 517456"/>
                <a:gd name="connsiteX63" fmla="*/ 28482 w 607639"/>
                <a:gd name="connsiteY63" fmla="*/ 414000 h 517456"/>
                <a:gd name="connsiteX64" fmla="*/ 0 w 607639"/>
                <a:gd name="connsiteY64" fmla="*/ 385559 h 517456"/>
                <a:gd name="connsiteX65" fmla="*/ 0 w 607639"/>
                <a:gd name="connsiteY65" fmla="*/ 28441 h 517456"/>
                <a:gd name="connsiteX66" fmla="*/ 28482 w 607639"/>
                <a:gd name="connsiteY66" fmla="*/ 0 h 517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607639" h="517456">
                  <a:moveTo>
                    <a:pt x="303714" y="173520"/>
                  </a:moveTo>
                  <a:cubicBezTo>
                    <a:pt x="322421" y="173520"/>
                    <a:pt x="337586" y="188653"/>
                    <a:pt x="337586" y="207321"/>
                  </a:cubicBezTo>
                  <a:cubicBezTo>
                    <a:pt x="337586" y="225989"/>
                    <a:pt x="322421" y="241122"/>
                    <a:pt x="303714" y="241122"/>
                  </a:cubicBezTo>
                  <a:cubicBezTo>
                    <a:pt x="285007" y="241122"/>
                    <a:pt x="269842" y="225989"/>
                    <a:pt x="269842" y="207321"/>
                  </a:cubicBezTo>
                  <a:cubicBezTo>
                    <a:pt x="269842" y="188653"/>
                    <a:pt x="285007" y="173520"/>
                    <a:pt x="303714" y="173520"/>
                  </a:cubicBezTo>
                  <a:close/>
                  <a:moveTo>
                    <a:pt x="303758" y="139994"/>
                  </a:moveTo>
                  <a:cubicBezTo>
                    <a:pt x="266549" y="139994"/>
                    <a:pt x="236373" y="170125"/>
                    <a:pt x="236373" y="207277"/>
                  </a:cubicBezTo>
                  <a:cubicBezTo>
                    <a:pt x="236373" y="244517"/>
                    <a:pt x="266549" y="274559"/>
                    <a:pt x="303758" y="274559"/>
                  </a:cubicBezTo>
                  <a:cubicBezTo>
                    <a:pt x="340967" y="274559"/>
                    <a:pt x="371054" y="244517"/>
                    <a:pt x="371054" y="207277"/>
                  </a:cubicBezTo>
                  <a:cubicBezTo>
                    <a:pt x="371054" y="170125"/>
                    <a:pt x="340967" y="139994"/>
                    <a:pt x="303758" y="139994"/>
                  </a:cubicBezTo>
                  <a:close/>
                  <a:moveTo>
                    <a:pt x="282839" y="68801"/>
                  </a:moveTo>
                  <a:lnTo>
                    <a:pt x="303669" y="68801"/>
                  </a:lnTo>
                  <a:lnTo>
                    <a:pt x="303847" y="68801"/>
                  </a:lnTo>
                  <a:lnTo>
                    <a:pt x="324588" y="68801"/>
                  </a:lnTo>
                  <a:lnTo>
                    <a:pt x="327703" y="99465"/>
                  </a:lnTo>
                  <a:cubicBezTo>
                    <a:pt x="340522" y="102309"/>
                    <a:pt x="352450" y="107375"/>
                    <a:pt x="363221" y="114219"/>
                  </a:cubicBezTo>
                  <a:lnTo>
                    <a:pt x="387166" y="94665"/>
                  </a:lnTo>
                  <a:lnTo>
                    <a:pt x="416541" y="124085"/>
                  </a:lnTo>
                  <a:lnTo>
                    <a:pt x="396958" y="147993"/>
                  </a:lnTo>
                  <a:cubicBezTo>
                    <a:pt x="403812" y="158748"/>
                    <a:pt x="408797" y="170658"/>
                    <a:pt x="411645" y="183457"/>
                  </a:cubicBezTo>
                  <a:lnTo>
                    <a:pt x="442445" y="186479"/>
                  </a:lnTo>
                  <a:lnTo>
                    <a:pt x="442445" y="228075"/>
                  </a:lnTo>
                  <a:lnTo>
                    <a:pt x="411645" y="231185"/>
                  </a:lnTo>
                  <a:cubicBezTo>
                    <a:pt x="408886" y="243984"/>
                    <a:pt x="403812" y="255894"/>
                    <a:pt x="396958" y="266649"/>
                  </a:cubicBezTo>
                  <a:lnTo>
                    <a:pt x="416541" y="290558"/>
                  </a:lnTo>
                  <a:lnTo>
                    <a:pt x="387166" y="319977"/>
                  </a:lnTo>
                  <a:lnTo>
                    <a:pt x="363221" y="300423"/>
                  </a:lnTo>
                  <a:cubicBezTo>
                    <a:pt x="352450" y="307267"/>
                    <a:pt x="340522" y="312333"/>
                    <a:pt x="327703" y="315177"/>
                  </a:cubicBezTo>
                  <a:lnTo>
                    <a:pt x="324588" y="345841"/>
                  </a:lnTo>
                  <a:lnTo>
                    <a:pt x="303847" y="345841"/>
                  </a:lnTo>
                  <a:lnTo>
                    <a:pt x="303669" y="345841"/>
                  </a:lnTo>
                  <a:lnTo>
                    <a:pt x="282839" y="345841"/>
                  </a:lnTo>
                  <a:lnTo>
                    <a:pt x="279813" y="315177"/>
                  </a:lnTo>
                  <a:cubicBezTo>
                    <a:pt x="266994" y="312333"/>
                    <a:pt x="254977" y="307267"/>
                    <a:pt x="244295" y="300423"/>
                  </a:cubicBezTo>
                  <a:lnTo>
                    <a:pt x="220350" y="319977"/>
                  </a:lnTo>
                  <a:lnTo>
                    <a:pt x="190886" y="290558"/>
                  </a:lnTo>
                  <a:lnTo>
                    <a:pt x="210558" y="266649"/>
                  </a:lnTo>
                  <a:cubicBezTo>
                    <a:pt x="203704" y="255894"/>
                    <a:pt x="198630" y="243984"/>
                    <a:pt x="195782" y="231185"/>
                  </a:cubicBezTo>
                  <a:lnTo>
                    <a:pt x="164982" y="228075"/>
                  </a:lnTo>
                  <a:lnTo>
                    <a:pt x="164982" y="186568"/>
                  </a:lnTo>
                  <a:lnTo>
                    <a:pt x="195782" y="183457"/>
                  </a:lnTo>
                  <a:cubicBezTo>
                    <a:pt x="198630" y="170658"/>
                    <a:pt x="203704" y="158748"/>
                    <a:pt x="210558" y="147993"/>
                  </a:cubicBezTo>
                  <a:lnTo>
                    <a:pt x="190886" y="124085"/>
                  </a:lnTo>
                  <a:lnTo>
                    <a:pt x="220350" y="94665"/>
                  </a:lnTo>
                  <a:lnTo>
                    <a:pt x="244295" y="114219"/>
                  </a:lnTo>
                  <a:cubicBezTo>
                    <a:pt x="254977" y="107375"/>
                    <a:pt x="266905" y="102309"/>
                    <a:pt x="279813" y="99465"/>
                  </a:cubicBezTo>
                  <a:close/>
                  <a:moveTo>
                    <a:pt x="38005" y="37951"/>
                  </a:moveTo>
                  <a:lnTo>
                    <a:pt x="38005" y="376049"/>
                  </a:lnTo>
                  <a:lnTo>
                    <a:pt x="569634" y="376049"/>
                  </a:lnTo>
                  <a:lnTo>
                    <a:pt x="569634" y="37951"/>
                  </a:lnTo>
                  <a:close/>
                  <a:moveTo>
                    <a:pt x="28482" y="0"/>
                  </a:moveTo>
                  <a:lnTo>
                    <a:pt x="579157" y="0"/>
                  </a:lnTo>
                  <a:cubicBezTo>
                    <a:pt x="594822" y="0"/>
                    <a:pt x="607639" y="12799"/>
                    <a:pt x="607639" y="28441"/>
                  </a:cubicBezTo>
                  <a:lnTo>
                    <a:pt x="607639" y="385559"/>
                  </a:lnTo>
                  <a:cubicBezTo>
                    <a:pt x="607639" y="401202"/>
                    <a:pt x="594822" y="414000"/>
                    <a:pt x="579157" y="414000"/>
                  </a:cubicBezTo>
                  <a:lnTo>
                    <a:pt x="351304" y="414000"/>
                  </a:lnTo>
                  <a:lnTo>
                    <a:pt x="351304" y="479593"/>
                  </a:lnTo>
                  <a:lnTo>
                    <a:pt x="437906" y="479593"/>
                  </a:lnTo>
                  <a:lnTo>
                    <a:pt x="437906" y="517456"/>
                  </a:lnTo>
                  <a:lnTo>
                    <a:pt x="169733" y="517456"/>
                  </a:lnTo>
                  <a:lnTo>
                    <a:pt x="169733" y="479593"/>
                  </a:lnTo>
                  <a:lnTo>
                    <a:pt x="256335" y="479593"/>
                  </a:lnTo>
                  <a:lnTo>
                    <a:pt x="256335" y="414000"/>
                  </a:lnTo>
                  <a:lnTo>
                    <a:pt x="28482" y="414000"/>
                  </a:lnTo>
                  <a:cubicBezTo>
                    <a:pt x="12817" y="414000"/>
                    <a:pt x="0" y="401202"/>
                    <a:pt x="0" y="385559"/>
                  </a:cubicBezTo>
                  <a:lnTo>
                    <a:pt x="0" y="28441"/>
                  </a:lnTo>
                  <a:cubicBezTo>
                    <a:pt x="0" y="12799"/>
                    <a:pt x="12817" y="0"/>
                    <a:pt x="284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142014" y="2742486"/>
              <a:ext cx="2133781" cy="36731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endParaRPr lang="zh-CN" altLang="en-US" sz="2000" b="1" dirty="0">
                <a:solidFill>
                  <a:schemeClr val="bg1">
                    <a:lumMod val="50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936725" y="4518141"/>
              <a:ext cx="2367682" cy="21290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zh-CN" altLang="en-US" sz="800" dirty="0">
                  <a:solidFill>
                    <a:schemeClr val="bg1">
                      <a:lumMod val="50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。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6" name="矩形 45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217670" y="0"/>
              <a:ext cx="3756025" cy="9556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5173345" y="134620"/>
              <a:ext cx="2016125" cy="697865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dist"/>
              <a:r>
                <a:rPr lang="zh-CN" altLang="en-US" sz="44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目录</a:t>
              </a:r>
              <a:endParaRPr lang="zh-CN" altLang="en-US" sz="44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50" name="右大括号 49"/>
          <p:cNvSpPr/>
          <p:nvPr/>
        </p:nvSpPr>
        <p:spPr>
          <a:xfrm>
            <a:off x="2976245" y="1511300"/>
            <a:ext cx="379095" cy="1925955"/>
          </a:xfrm>
          <a:prstGeom prst="rightBrace">
            <a:avLst>
              <a:gd name="adj1" fmla="val 8333"/>
              <a:gd name="adj2" fmla="val 59281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右大括号 50"/>
          <p:cNvSpPr/>
          <p:nvPr/>
        </p:nvSpPr>
        <p:spPr>
          <a:xfrm>
            <a:off x="2947035" y="3753485"/>
            <a:ext cx="372110" cy="1871980"/>
          </a:xfrm>
          <a:prstGeom prst="rightBrace">
            <a:avLst>
              <a:gd name="adj1" fmla="val 8333"/>
              <a:gd name="adj2" fmla="val 20354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674370" y="1466215"/>
            <a:ext cx="2849245" cy="19170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80000"/>
              </a:lnSpc>
            </a:pPr>
            <a:r>
              <a:rPr lang="en-US" altLang="zh-CN"/>
              <a:t>1. </a:t>
            </a:r>
            <a:r>
              <a:rPr lang="zh-CN" altLang="en-US"/>
              <a:t>硬件组成</a:t>
            </a:r>
            <a:endParaRPr lang="en-US" altLang="zh-CN"/>
          </a:p>
          <a:p>
            <a:pPr>
              <a:lnSpc>
                <a:spcPct val="180000"/>
              </a:lnSpc>
            </a:pPr>
            <a:r>
              <a:rPr lang="en-US" altLang="zh-CN" b="1"/>
              <a:t>2. </a:t>
            </a:r>
            <a:r>
              <a:rPr lang="zh-CN" altLang="en-US" b="1"/>
              <a:t>自制弯曲度传感器</a:t>
            </a:r>
            <a:endParaRPr lang="zh-CN" altLang="en-US" b="1"/>
          </a:p>
          <a:p>
            <a:pPr>
              <a:lnSpc>
                <a:spcPct val="180000"/>
              </a:lnSpc>
            </a:pPr>
            <a:r>
              <a:rPr lang="en-US" altLang="zh-CN" b="1"/>
              <a:t>3.  pcb</a:t>
            </a:r>
            <a:r>
              <a:rPr lang="zh-CN" altLang="en-US" b="1"/>
              <a:t>画板、焊板</a:t>
            </a:r>
            <a:endParaRPr lang="zh-CN" altLang="en-US"/>
          </a:p>
          <a:p>
            <a:pPr>
              <a:lnSpc>
                <a:spcPct val="180000"/>
              </a:lnSpc>
            </a:pPr>
            <a:r>
              <a:rPr lang="en-US" altLang="zh-CN"/>
              <a:t>4.  </a:t>
            </a:r>
            <a:r>
              <a:rPr lang="zh-CN" altLang="en-US"/>
              <a:t>外壳</a:t>
            </a:r>
            <a:r>
              <a:rPr lang="en-US" altLang="zh-CN"/>
              <a:t>3D</a:t>
            </a:r>
            <a:r>
              <a:rPr lang="zh-CN" altLang="en-US"/>
              <a:t>打印</a:t>
            </a:r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674370" y="3552825"/>
            <a:ext cx="2230120" cy="1805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/>
              <a:t>1. </a:t>
            </a:r>
            <a:r>
              <a:rPr lang="zh-CN" altLang="en-US"/>
              <a:t>主程序框架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/>
              <a:t>2. </a:t>
            </a:r>
            <a:r>
              <a:rPr lang="zh-CN" altLang="en-US"/>
              <a:t>核心算法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/>
              <a:t>3. </a:t>
            </a:r>
            <a:r>
              <a:rPr lang="zh-CN" altLang="en-US"/>
              <a:t>其他算法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 b="1"/>
              <a:t>4. unity3D</a:t>
            </a:r>
            <a:r>
              <a:rPr lang="zh-CN" altLang="en-US" b="1"/>
              <a:t>程序</a:t>
            </a:r>
            <a:endParaRPr lang="zh-CN" altLang="en-US" b="1"/>
          </a:p>
          <a:p>
            <a:pPr>
              <a:lnSpc>
                <a:spcPct val="150000"/>
              </a:lnSpc>
            </a:pPr>
            <a:r>
              <a:rPr lang="en-US" altLang="zh-CN" b="1"/>
              <a:t>5. Qt</a:t>
            </a:r>
            <a:r>
              <a:rPr lang="zh-CN" altLang="en-US" b="1"/>
              <a:t>上位机程序</a:t>
            </a:r>
            <a:endParaRPr lang="zh-CN" altLang="en-US" b="1"/>
          </a:p>
        </p:txBody>
      </p:sp>
      <p:sp>
        <p:nvSpPr>
          <p:cNvPr id="54" name="左大括号 53"/>
          <p:cNvSpPr/>
          <p:nvPr/>
        </p:nvSpPr>
        <p:spPr>
          <a:xfrm>
            <a:off x="9128125" y="955675"/>
            <a:ext cx="325755" cy="186563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左大括号 54"/>
          <p:cNvSpPr/>
          <p:nvPr/>
        </p:nvSpPr>
        <p:spPr>
          <a:xfrm>
            <a:off x="9128125" y="4022090"/>
            <a:ext cx="325755" cy="200088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9617075" y="1003300"/>
            <a:ext cx="1770380" cy="175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/>
              <a:t>1. </a:t>
            </a:r>
            <a:r>
              <a:rPr lang="zh-CN" altLang="en-US"/>
              <a:t>蓝牙键鼠</a:t>
            </a:r>
            <a:endParaRPr lang="zh-CN" altLang="en-US"/>
          </a:p>
          <a:p>
            <a:pPr>
              <a:lnSpc>
                <a:spcPct val="120000"/>
              </a:lnSpc>
            </a:pPr>
            <a:endParaRPr lang="zh-CN" altLang="en-US"/>
          </a:p>
          <a:p>
            <a:pPr>
              <a:lnSpc>
                <a:spcPct val="120000"/>
              </a:lnSpc>
            </a:pPr>
            <a:r>
              <a:rPr lang="en-US" altLang="zh-CN"/>
              <a:t>2.</a:t>
            </a:r>
            <a:r>
              <a:rPr lang="zh-CN" altLang="en-US"/>
              <a:t>手势自定义</a:t>
            </a:r>
            <a:endParaRPr lang="zh-CN" altLang="en-US"/>
          </a:p>
          <a:p>
            <a:pPr>
              <a:lnSpc>
                <a:spcPct val="120000"/>
              </a:lnSpc>
            </a:pPr>
            <a:endParaRPr lang="zh-CN" altLang="en-US"/>
          </a:p>
          <a:p>
            <a:pPr>
              <a:lnSpc>
                <a:spcPct val="120000"/>
              </a:lnSpc>
            </a:pPr>
            <a:r>
              <a:rPr lang="en-US" altLang="zh-CN" b="1"/>
              <a:t>3. </a:t>
            </a:r>
            <a:r>
              <a:rPr lang="zh-CN" altLang="en-US" b="1"/>
              <a:t>实时动捕</a:t>
            </a:r>
            <a:endParaRPr lang="zh-CN" altLang="en-US" b="1"/>
          </a:p>
        </p:txBody>
      </p:sp>
      <p:sp>
        <p:nvSpPr>
          <p:cNvPr id="57" name="文本框 56"/>
          <p:cNvSpPr txBox="1"/>
          <p:nvPr/>
        </p:nvSpPr>
        <p:spPr>
          <a:xfrm>
            <a:off x="9575800" y="3869055"/>
            <a:ext cx="1811655" cy="2183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"/>
              <a:t>1. </a:t>
            </a:r>
            <a:r>
              <a:rPr lang="zh-CN" altLang="en-US" sz="1700"/>
              <a:t>手势识别算法优化</a:t>
            </a:r>
            <a:endParaRPr lang="zh-CN" altLang="en-US" sz="1700"/>
          </a:p>
          <a:p>
            <a:endParaRPr lang="zh-CN" altLang="en-US" sz="1700"/>
          </a:p>
          <a:p>
            <a:r>
              <a:rPr lang="en-US" altLang="zh-CN" sz="1700"/>
              <a:t>2.  pcb</a:t>
            </a:r>
            <a:r>
              <a:rPr lang="zh-CN" altLang="en-US" sz="1700"/>
              <a:t>板尺寸优化</a:t>
            </a:r>
            <a:endParaRPr lang="zh-CN" altLang="en-US" sz="1700"/>
          </a:p>
          <a:p>
            <a:endParaRPr lang="zh-CN" altLang="en-US" sz="1700"/>
          </a:p>
          <a:p>
            <a:r>
              <a:rPr lang="en-US" altLang="zh-CN" sz="1700" b="1"/>
              <a:t>3. </a:t>
            </a:r>
            <a:r>
              <a:rPr lang="zh-CN" altLang="en-US" sz="1700" b="1"/>
              <a:t>应用于</a:t>
            </a:r>
            <a:r>
              <a:rPr lang="en-US" altLang="zh-CN" sz="1700" b="1"/>
              <a:t>VR</a:t>
            </a:r>
            <a:r>
              <a:rPr lang="zh-CN" altLang="en-US" sz="1700" b="1"/>
              <a:t>游戏</a:t>
            </a:r>
            <a:endParaRPr lang="zh-CN" altLang="en-US" sz="1700" b="1"/>
          </a:p>
          <a:p>
            <a:r>
              <a:rPr lang="zh-CN" altLang="en-US" sz="1700" b="1"/>
              <a:t>、</a:t>
            </a:r>
            <a:r>
              <a:rPr lang="en-US" altLang="zh-CN" sz="1700" b="1"/>
              <a:t>3D</a:t>
            </a:r>
            <a:r>
              <a:rPr lang="zh-CN" altLang="en-US" sz="1700" b="1"/>
              <a:t>绘画</a:t>
            </a:r>
            <a:endParaRPr lang="zh-CN" altLang="en-US" sz="1700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/>
          <p:nvPr/>
        </p:nvSpPr>
        <p:spPr>
          <a:xfrm>
            <a:off x="3410037" y="1649603"/>
            <a:ext cx="8781963" cy="1871903"/>
          </a:xfrm>
          <a:custGeom>
            <a:avLst/>
            <a:gdLst/>
            <a:ahLst/>
            <a:cxnLst/>
            <a:rect l="l" t="t" r="r" b="b"/>
            <a:pathLst>
              <a:path w="6586815" h="1404000">
                <a:moveTo>
                  <a:pt x="810600" y="0"/>
                </a:moveTo>
                <a:lnTo>
                  <a:pt x="6586815" y="0"/>
                </a:lnTo>
                <a:lnTo>
                  <a:pt x="6586815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3" name="矩形 6"/>
          <p:cNvSpPr/>
          <p:nvPr/>
        </p:nvSpPr>
        <p:spPr>
          <a:xfrm>
            <a:off x="600" y="3478789"/>
            <a:ext cx="8432200" cy="1871903"/>
          </a:xfrm>
          <a:custGeom>
            <a:avLst/>
            <a:gdLst/>
            <a:ahLst/>
            <a:cxnLst/>
            <a:rect l="l" t="t" r="r" b="b"/>
            <a:pathLst>
              <a:path w="4284268" h="1404000">
                <a:moveTo>
                  <a:pt x="0" y="0"/>
                </a:moveTo>
                <a:lnTo>
                  <a:pt x="4284268" y="0"/>
                </a:lnTo>
                <a:lnTo>
                  <a:pt x="3473668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4" name="矩形 7"/>
          <p:cNvSpPr/>
          <p:nvPr/>
        </p:nvSpPr>
        <p:spPr>
          <a:xfrm>
            <a:off x="600" y="1917079"/>
            <a:ext cx="10612684" cy="3023843"/>
          </a:xfrm>
          <a:custGeom>
            <a:avLst/>
            <a:gdLst/>
            <a:ahLst/>
            <a:cxnLst/>
            <a:rect l="l" t="t" r="r" b="b"/>
            <a:pathLst>
              <a:path w="7959928" h="2268000">
                <a:moveTo>
                  <a:pt x="0" y="0"/>
                </a:moveTo>
                <a:lnTo>
                  <a:pt x="7959928" y="0"/>
                </a:lnTo>
                <a:lnTo>
                  <a:pt x="6650498" y="2268000"/>
                </a:lnTo>
                <a:lnTo>
                  <a:pt x="0" y="226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5" name="TextBox 9"/>
          <p:cNvSpPr txBox="1"/>
          <p:nvPr/>
        </p:nvSpPr>
        <p:spPr>
          <a:xfrm>
            <a:off x="653349" y="3692340"/>
            <a:ext cx="1603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PART</a:t>
            </a:r>
            <a:endParaRPr lang="en-US" altLang="zh-CN" sz="3600" b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6" name="TextBox 10"/>
          <p:cNvSpPr txBox="1"/>
          <p:nvPr/>
        </p:nvSpPr>
        <p:spPr>
          <a:xfrm>
            <a:off x="1696149" y="2205038"/>
            <a:ext cx="2229761" cy="2447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335" i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1</a:t>
            </a:r>
            <a:endParaRPr lang="zh-CN" altLang="en-US" sz="15335" i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3686493" y="2829720"/>
            <a:ext cx="385572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457200"/>
            <a:r>
              <a:rPr lang="zh-CN" altLang="en-US" sz="7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rPr>
              <a:t>功能简介</a:t>
            </a:r>
            <a:endParaRPr lang="zh-CN" altLang="en-US" sz="72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9" name="矩形 20"/>
          <p:cNvSpPr/>
          <p:nvPr/>
        </p:nvSpPr>
        <p:spPr>
          <a:xfrm>
            <a:off x="10946656" y="2093452"/>
            <a:ext cx="596045" cy="984205"/>
          </a:xfrm>
          <a:custGeom>
            <a:avLst/>
            <a:gdLst/>
            <a:ahLst/>
            <a:cxnLst/>
            <a:rect l="l" t="t" r="r" b="b"/>
            <a:pathLst>
              <a:path w="447057" h="738192">
                <a:moveTo>
                  <a:pt x="77961" y="0"/>
                </a:moveTo>
                <a:lnTo>
                  <a:pt x="447057" y="369096"/>
                </a:lnTo>
                <a:lnTo>
                  <a:pt x="77961" y="738192"/>
                </a:lnTo>
                <a:lnTo>
                  <a:pt x="0" y="660231"/>
                </a:lnTo>
                <a:lnTo>
                  <a:pt x="293910" y="366322"/>
                </a:lnTo>
                <a:lnTo>
                  <a:pt x="2775" y="751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/>
      <p:bldP spid="6" grpId="0"/>
      <p:bldP spid="7" grpId="0"/>
      <p:bldP spid="9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矩形 19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217894" y="0"/>
              <a:ext cx="3756212" cy="10091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806742" y="149568"/>
              <a:ext cx="2578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功能简介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648269" y="1521725"/>
            <a:ext cx="297521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800" b="1" dirty="0"/>
              <a:t>蓝牙键鼠</a:t>
            </a:r>
            <a:endParaRPr lang="en-US" altLang="zh-CN" sz="2800" b="1" dirty="0"/>
          </a:p>
          <a:p>
            <a:pPr marL="342900" indent="-342900">
              <a:buAutoNum type="arabicPeriod"/>
            </a:pPr>
            <a:endParaRPr lang="en-US" altLang="zh-CN" sz="2400" dirty="0"/>
          </a:p>
          <a:p>
            <a:pPr marL="342900" indent="-342900">
              <a:buAutoNum type="arabicPeriod"/>
            </a:pPr>
            <a:endParaRPr lang="en-US" altLang="zh-CN" sz="2400" dirty="0"/>
          </a:p>
          <a:p>
            <a:pPr marL="342900" indent="-342900">
              <a:buAutoNum type="arabicPeriod"/>
            </a:pPr>
            <a:endParaRPr lang="en-US" altLang="zh-CN" sz="2400" dirty="0"/>
          </a:p>
          <a:p>
            <a:endParaRPr lang="en-US" altLang="zh-CN" sz="2400" dirty="0"/>
          </a:p>
          <a:p>
            <a:pPr marL="342900" indent="-342900">
              <a:buAutoNum type="arabicPeriod"/>
            </a:pPr>
            <a:endParaRPr lang="en-US" altLang="zh-CN" sz="2400" dirty="0"/>
          </a:p>
        </p:txBody>
      </p:sp>
      <p:sp>
        <p:nvSpPr>
          <p:cNvPr id="3" name="左大括号 2"/>
          <p:cNvSpPr/>
          <p:nvPr/>
        </p:nvSpPr>
        <p:spPr>
          <a:xfrm>
            <a:off x="1540510" y="2217420"/>
            <a:ext cx="760095" cy="358140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544445" y="2106295"/>
            <a:ext cx="420560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默认手势：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动态</a:t>
            </a:r>
            <a:r>
              <a:rPr lang="zh-CN" altLang="en-US"/>
              <a:t>手势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静态</a:t>
            </a:r>
            <a:r>
              <a:rPr lang="zh-CN" altLang="en-US"/>
              <a:t>手势</a:t>
            </a:r>
            <a:endParaRPr lang="zh-CN" altLang="en-US"/>
          </a:p>
        </p:txBody>
      </p:sp>
      <p:sp>
        <p:nvSpPr>
          <p:cNvPr id="5" name="左大括号 4"/>
          <p:cNvSpPr/>
          <p:nvPr/>
        </p:nvSpPr>
        <p:spPr>
          <a:xfrm>
            <a:off x="4010025" y="1521460"/>
            <a:ext cx="542290" cy="128905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06950" y="1420495"/>
            <a:ext cx="2985135" cy="14909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60000"/>
              </a:lnSpc>
            </a:pPr>
            <a:r>
              <a:rPr lang="zh-CN" altLang="en-US"/>
              <a:t>食指弯曲：鼠标左键</a:t>
            </a:r>
            <a:r>
              <a:rPr lang="zh-CN" altLang="en-US"/>
              <a:t>点击</a:t>
            </a:r>
            <a:endParaRPr lang="zh-CN" altLang="en-US"/>
          </a:p>
          <a:p>
            <a:pPr>
              <a:lnSpc>
                <a:spcPct val="160000"/>
              </a:lnSpc>
            </a:pPr>
            <a:r>
              <a:rPr lang="zh-CN" altLang="en-US"/>
              <a:t>中指弯曲：鼠标右键</a:t>
            </a:r>
            <a:r>
              <a:rPr lang="zh-CN" altLang="en-US"/>
              <a:t>点击</a:t>
            </a:r>
            <a:endParaRPr lang="zh-CN" altLang="en-US"/>
          </a:p>
          <a:p>
            <a:pPr>
              <a:lnSpc>
                <a:spcPct val="160000"/>
              </a:lnSpc>
            </a:pPr>
            <a:r>
              <a:rPr lang="zh-CN" altLang="en-US"/>
              <a:t>无名指弯曲：滚轮</a:t>
            </a:r>
            <a:r>
              <a:rPr lang="zh-CN" altLang="en-US"/>
              <a:t>点击</a:t>
            </a:r>
            <a:endParaRPr lang="zh-CN" altLang="en-US"/>
          </a:p>
        </p:txBody>
      </p:sp>
      <p:sp>
        <p:nvSpPr>
          <p:cNvPr id="7" name="左大括号 6"/>
          <p:cNvSpPr/>
          <p:nvPr/>
        </p:nvSpPr>
        <p:spPr>
          <a:xfrm>
            <a:off x="4010025" y="3061335"/>
            <a:ext cx="542290" cy="1903095"/>
          </a:xfrm>
          <a:prstGeom prst="leftBrace">
            <a:avLst>
              <a:gd name="adj1" fmla="val 8333"/>
              <a:gd name="adj2" fmla="val 60694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806950" y="2962910"/>
            <a:ext cx="2503170" cy="2080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zh-CN" altLang="en-US"/>
              <a:t>食指顺时针</a:t>
            </a:r>
            <a:r>
              <a:rPr lang="zh-CN" altLang="en-US"/>
              <a:t>转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食指逆时针</a:t>
            </a:r>
            <a:r>
              <a:rPr lang="zh-CN" altLang="en-US"/>
              <a:t>转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食指</a:t>
            </a:r>
            <a:r>
              <a:rPr lang="zh-CN" altLang="en-US"/>
              <a:t>打勾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二指</a:t>
            </a:r>
            <a:r>
              <a:rPr lang="zh-CN" altLang="en-US"/>
              <a:t>打勾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/>
              <a:t>......</a:t>
            </a:r>
            <a:endParaRPr lang="en-US" altLang="zh-CN"/>
          </a:p>
        </p:txBody>
      </p:sp>
      <p:sp>
        <p:nvSpPr>
          <p:cNvPr id="10" name="左大括号 9"/>
          <p:cNvSpPr/>
          <p:nvPr/>
        </p:nvSpPr>
        <p:spPr>
          <a:xfrm>
            <a:off x="4010025" y="5100320"/>
            <a:ext cx="575945" cy="105156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59080" y="3823970"/>
            <a:ext cx="1125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手势</a:t>
            </a:r>
            <a:r>
              <a:rPr lang="zh-CN" altLang="en-US"/>
              <a:t>分类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803140" y="5168265"/>
            <a:ext cx="14725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OK</a:t>
            </a:r>
            <a:r>
              <a:rPr lang="zh-CN" altLang="en-US"/>
              <a:t>手势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大拇指</a:t>
            </a:r>
            <a:r>
              <a:rPr lang="zh-CN" altLang="en-US"/>
              <a:t>手势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310245" y="1518920"/>
            <a:ext cx="33172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  </a:t>
            </a:r>
            <a:endParaRPr lang="zh-CN" altLang="en-US" b="1"/>
          </a:p>
          <a:p>
            <a:endParaRPr lang="zh-CN" altLang="en-US" b="1"/>
          </a:p>
        </p:txBody>
      </p:sp>
      <p:sp>
        <p:nvSpPr>
          <p:cNvPr id="14" name="文本框 13"/>
          <p:cNvSpPr txBox="1"/>
          <p:nvPr/>
        </p:nvSpPr>
        <p:spPr>
          <a:xfrm>
            <a:off x="8493125" y="725170"/>
            <a:ext cx="30867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目前库中</a:t>
            </a:r>
            <a:r>
              <a:rPr lang="zh-CN" altLang="en-US"/>
              <a:t>录入的</a:t>
            </a:r>
            <a:r>
              <a:rPr lang="zh-CN" altLang="en-US"/>
              <a:t>键盘功能：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107170" y="1208405"/>
            <a:ext cx="1724025" cy="48818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矩形 19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217894" y="0"/>
              <a:ext cx="3756212" cy="10091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806742" y="149568"/>
              <a:ext cx="2578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功能简介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648269" y="1521725"/>
            <a:ext cx="297521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2.</a:t>
            </a:r>
            <a:r>
              <a:rPr lang="zh-CN" altLang="en-US" sz="2800" b="1" dirty="0"/>
              <a:t>手势自定义</a:t>
            </a:r>
            <a:endParaRPr lang="en-US" altLang="zh-CN" sz="2800" b="1" dirty="0"/>
          </a:p>
          <a:p>
            <a:pPr marL="342900" indent="-342900">
              <a:buAutoNum type="arabicPeriod"/>
            </a:pPr>
            <a:endParaRPr lang="en-US" altLang="zh-CN" sz="2400" dirty="0"/>
          </a:p>
          <a:p>
            <a:pPr marL="342900" indent="-342900">
              <a:buAutoNum type="arabicPeriod"/>
            </a:pPr>
            <a:endParaRPr lang="en-US" altLang="zh-CN" sz="2400" dirty="0"/>
          </a:p>
          <a:p>
            <a:endParaRPr lang="en-US" altLang="zh-CN" sz="2400" dirty="0"/>
          </a:p>
          <a:p>
            <a:pPr marL="342900" indent="-342900">
              <a:buAutoNum type="arabicPeriod"/>
            </a:pPr>
            <a:endParaRPr lang="en-US" altLang="zh-CN" sz="2400" dirty="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53665" y="2829560"/>
            <a:ext cx="3345815" cy="30022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126605" y="2829560"/>
            <a:ext cx="3237230" cy="29648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60800" y="1729105"/>
            <a:ext cx="6977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</a:t>
            </a:r>
            <a:r>
              <a:rPr lang="zh-CN" altLang="en-US"/>
              <a:t>通过我们自主编写的上位机，我们可以录入一些较为简单的手势，为它添加想要的</a:t>
            </a:r>
            <a:r>
              <a:rPr lang="zh-CN" altLang="en-US"/>
              <a:t>功能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矩形 19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217894" y="0"/>
              <a:ext cx="3756212" cy="10091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806742" y="149568"/>
              <a:ext cx="2578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功能简介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1102929" y="1121040"/>
            <a:ext cx="297521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3.</a:t>
            </a:r>
            <a:r>
              <a:rPr lang="zh-CN" altLang="en-US" sz="2800" b="1" dirty="0"/>
              <a:t>实时动捕</a:t>
            </a:r>
            <a:endParaRPr lang="en-US" altLang="zh-CN" sz="2800" b="1" dirty="0"/>
          </a:p>
          <a:p>
            <a:pPr marL="342900" indent="-342900">
              <a:buAutoNum type="arabicPeriod"/>
            </a:pPr>
            <a:endParaRPr lang="en-US" altLang="zh-CN" sz="2400" dirty="0"/>
          </a:p>
          <a:p>
            <a:pPr marL="342900" indent="-342900">
              <a:buAutoNum type="arabicPeriod"/>
            </a:pPr>
            <a:endParaRPr lang="en-US" altLang="zh-CN" sz="2400" dirty="0"/>
          </a:p>
          <a:p>
            <a:endParaRPr lang="en-US" altLang="zh-CN" sz="2400" dirty="0"/>
          </a:p>
          <a:p>
            <a:pPr marL="342900" indent="-342900">
              <a:buAutoNum type="arabicPeriod"/>
            </a:pPr>
            <a:endParaRPr lang="en-US" altLang="zh-CN" sz="2400" dirty="0"/>
          </a:p>
        </p:txBody>
      </p:sp>
      <p:pic>
        <p:nvPicPr>
          <p:cNvPr id="2" name="图片 1" descr="Video_20230911_081510_7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2765" y="2302510"/>
            <a:ext cx="6330315" cy="3561080"/>
          </a:xfrm>
          <a:prstGeom prst="rect">
            <a:avLst/>
          </a:prstGeom>
        </p:spPr>
      </p:pic>
      <p:pic>
        <p:nvPicPr>
          <p:cNvPr id="3" name="图片 2" descr="Video_20230912_121558_1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2215" y="1291590"/>
            <a:ext cx="257175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/>
          <p:nvPr/>
        </p:nvSpPr>
        <p:spPr>
          <a:xfrm>
            <a:off x="3410037" y="1649603"/>
            <a:ext cx="8781963" cy="1871903"/>
          </a:xfrm>
          <a:custGeom>
            <a:avLst/>
            <a:gdLst/>
            <a:ahLst/>
            <a:cxnLst/>
            <a:rect l="l" t="t" r="r" b="b"/>
            <a:pathLst>
              <a:path w="6586815" h="1404000">
                <a:moveTo>
                  <a:pt x="810600" y="0"/>
                </a:moveTo>
                <a:lnTo>
                  <a:pt x="6586815" y="0"/>
                </a:lnTo>
                <a:lnTo>
                  <a:pt x="6586815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3" name="矩形 6"/>
          <p:cNvSpPr/>
          <p:nvPr/>
        </p:nvSpPr>
        <p:spPr>
          <a:xfrm>
            <a:off x="600" y="3478789"/>
            <a:ext cx="8432200" cy="1871903"/>
          </a:xfrm>
          <a:custGeom>
            <a:avLst/>
            <a:gdLst/>
            <a:ahLst/>
            <a:cxnLst/>
            <a:rect l="l" t="t" r="r" b="b"/>
            <a:pathLst>
              <a:path w="4284268" h="1404000">
                <a:moveTo>
                  <a:pt x="0" y="0"/>
                </a:moveTo>
                <a:lnTo>
                  <a:pt x="4284268" y="0"/>
                </a:lnTo>
                <a:lnTo>
                  <a:pt x="3473668" y="1404000"/>
                </a:lnTo>
                <a:lnTo>
                  <a:pt x="0" y="140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4" name="矩形 7"/>
          <p:cNvSpPr/>
          <p:nvPr/>
        </p:nvSpPr>
        <p:spPr>
          <a:xfrm>
            <a:off x="600" y="1917079"/>
            <a:ext cx="10612684" cy="3023843"/>
          </a:xfrm>
          <a:custGeom>
            <a:avLst/>
            <a:gdLst/>
            <a:ahLst/>
            <a:cxnLst/>
            <a:rect l="l" t="t" r="r" b="b"/>
            <a:pathLst>
              <a:path w="7959928" h="2268000">
                <a:moveTo>
                  <a:pt x="0" y="0"/>
                </a:moveTo>
                <a:lnTo>
                  <a:pt x="7959928" y="0"/>
                </a:lnTo>
                <a:lnTo>
                  <a:pt x="6650498" y="2268000"/>
                </a:lnTo>
                <a:lnTo>
                  <a:pt x="0" y="226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5" name="TextBox 9"/>
          <p:cNvSpPr txBox="1"/>
          <p:nvPr/>
        </p:nvSpPr>
        <p:spPr>
          <a:xfrm>
            <a:off x="653349" y="3692340"/>
            <a:ext cx="1603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PART</a:t>
            </a:r>
            <a:endParaRPr lang="en-US" altLang="zh-CN" sz="3600" b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6" name="TextBox 10"/>
          <p:cNvSpPr txBox="1"/>
          <p:nvPr/>
        </p:nvSpPr>
        <p:spPr>
          <a:xfrm>
            <a:off x="1696149" y="2205038"/>
            <a:ext cx="2229761" cy="2447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335" i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2</a:t>
            </a:r>
            <a:endParaRPr lang="zh-CN" altLang="en-US" sz="15335" i="1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3686493" y="2829720"/>
            <a:ext cx="385572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457200"/>
            <a:r>
              <a:rPr lang="zh-CN" altLang="en-US" sz="7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Century Gothic" panose="020B0502020202020204" pitchFamily="34" charset="0"/>
              </a:rPr>
              <a:t>硬件部分</a:t>
            </a:r>
            <a:endParaRPr lang="zh-CN" altLang="en-US" sz="72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9" name="矩形 20"/>
          <p:cNvSpPr/>
          <p:nvPr/>
        </p:nvSpPr>
        <p:spPr>
          <a:xfrm>
            <a:off x="10946656" y="2093452"/>
            <a:ext cx="596045" cy="984205"/>
          </a:xfrm>
          <a:custGeom>
            <a:avLst/>
            <a:gdLst/>
            <a:ahLst/>
            <a:cxnLst/>
            <a:rect l="l" t="t" r="r" b="b"/>
            <a:pathLst>
              <a:path w="447057" h="738192">
                <a:moveTo>
                  <a:pt x="77961" y="0"/>
                </a:moveTo>
                <a:lnTo>
                  <a:pt x="447057" y="369096"/>
                </a:lnTo>
                <a:lnTo>
                  <a:pt x="77961" y="738192"/>
                </a:lnTo>
                <a:lnTo>
                  <a:pt x="0" y="660231"/>
                </a:lnTo>
                <a:lnTo>
                  <a:pt x="293910" y="366322"/>
                </a:lnTo>
                <a:lnTo>
                  <a:pt x="2775" y="751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/>
      <p:bldP spid="6" grpId="0"/>
      <p:bldP spid="7" grpId="0"/>
      <p:bldP spid="9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矩形 23"/>
            <p:cNvSpPr/>
            <p:nvPr/>
          </p:nvSpPr>
          <p:spPr>
            <a:xfrm>
              <a:off x="0" y="6454588"/>
              <a:ext cx="12192000" cy="403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217670" y="0"/>
              <a:ext cx="3769360" cy="97726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806742" y="149568"/>
              <a:ext cx="2578516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硬件组成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262380" y="1518920"/>
            <a:ext cx="324866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 </a:t>
            </a:r>
            <a:r>
              <a:rPr lang="zh-CN" altLang="en-US" b="1" dirty="0"/>
              <a:t>自制</a:t>
            </a:r>
            <a:r>
              <a:rPr lang="en-US" altLang="zh-CN" b="1" dirty="0" err="1"/>
              <a:t>pcb</a:t>
            </a:r>
            <a:r>
              <a:rPr lang="zh-CN" altLang="en-US" b="1" dirty="0"/>
              <a:t>主板</a:t>
            </a:r>
            <a:r>
              <a:rPr lang="en-US" altLang="zh-CN" b="1" dirty="0"/>
              <a:t>(</a:t>
            </a:r>
            <a:r>
              <a:rPr lang="zh-CN" altLang="en-US" b="1" dirty="0"/>
              <a:t>带屏幕</a:t>
            </a:r>
            <a:r>
              <a:rPr lang="en-US" altLang="zh-CN" b="1" dirty="0"/>
              <a:t>)</a:t>
            </a:r>
            <a:r>
              <a:rPr lang="zh-CN" altLang="en-US" dirty="0"/>
              <a:t>，尺寸仅有</a:t>
            </a:r>
            <a:r>
              <a:rPr lang="en-US" altLang="zh-CN" dirty="0"/>
              <a:t>5.2cm x 2.2cm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b="1" dirty="0"/>
              <a:t>一个扩展</a:t>
            </a:r>
            <a:r>
              <a:rPr lang="en-US" altLang="zh-CN" b="1" dirty="0" err="1"/>
              <a:t>pcb</a:t>
            </a:r>
            <a:r>
              <a:rPr lang="zh-CN" altLang="en-US" b="1" dirty="0"/>
              <a:t>板</a:t>
            </a:r>
            <a:r>
              <a:rPr lang="zh-CN" altLang="en-US" dirty="0"/>
              <a:t>，用于连接弯曲度传感器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3. </a:t>
            </a:r>
            <a:r>
              <a:rPr lang="zh-CN" altLang="en-US" dirty="0"/>
              <a:t>五个弯曲度传感器，</a:t>
            </a:r>
            <a:r>
              <a:rPr lang="zh-CN" altLang="en-US" b="1" dirty="0"/>
              <a:t>其中一个为自制</a:t>
            </a:r>
            <a:endParaRPr lang="en-US" altLang="zh-CN" b="1" dirty="0"/>
          </a:p>
          <a:p>
            <a:endParaRPr lang="en-US" altLang="zh-CN" dirty="0"/>
          </a:p>
          <a:p>
            <a:r>
              <a:rPr lang="en-US" altLang="zh-CN" dirty="0"/>
              <a:t>4. 400mAh</a:t>
            </a:r>
            <a:r>
              <a:rPr lang="zh-CN" altLang="en-US" dirty="0"/>
              <a:t>可充电锂电池，附带一个充电</a:t>
            </a:r>
            <a:r>
              <a:rPr lang="en-US" altLang="zh-CN" dirty="0" err="1"/>
              <a:t>usb</a:t>
            </a:r>
            <a:r>
              <a:rPr lang="zh-CN" altLang="en-US" dirty="0"/>
              <a:t>接口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5. </a:t>
            </a:r>
            <a:r>
              <a:rPr lang="zh-CN" altLang="en-US" dirty="0"/>
              <a:t>一个拨动开关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6. </a:t>
            </a:r>
            <a:r>
              <a:rPr lang="en-US" altLang="zh-CN" b="1" dirty="0"/>
              <a:t>3D</a:t>
            </a:r>
            <a:r>
              <a:rPr lang="zh-CN" altLang="en-US" b="1" dirty="0"/>
              <a:t>打印外壳</a:t>
            </a:r>
            <a:endParaRPr lang="zh-CN" altLang="en-US" b="1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8299" y="1322458"/>
            <a:ext cx="6186985" cy="4640239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ISPRING_PRESENTATION_TITLE" val="PowerPoint 演示文稿"/>
  <p:tag name="COMMONDATA" val="eyJoZGlkIjoiYjgyOGQyODI3NTAyMDJjYmRjZmFkZWE1NDI5Y2Q4NDIifQ==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1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2981"/>
      </a:accent1>
      <a:accent2>
        <a:srgbClr val="836EA7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2981"/>
      </a:accent1>
      <a:accent2>
        <a:srgbClr val="836EA7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3034</Words>
  <Application>WPS 演示</Application>
  <PresentationFormat>宽屏</PresentationFormat>
  <Paragraphs>443</Paragraphs>
  <Slides>29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6" baseType="lpstr">
      <vt:lpstr>Arial</vt:lpstr>
      <vt:lpstr>宋体</vt:lpstr>
      <vt:lpstr>Wingdings</vt:lpstr>
      <vt:lpstr>思源黑体 CN Medium</vt:lpstr>
      <vt:lpstr>Calibri</vt:lpstr>
      <vt:lpstr>黑体</vt:lpstr>
      <vt:lpstr>Lato Black</vt:lpstr>
      <vt:lpstr>Century Gothic</vt:lpstr>
      <vt:lpstr>思源黑体 CN Normal</vt:lpstr>
      <vt:lpstr>Century Gothic</vt:lpstr>
      <vt:lpstr>微软雅黑</vt:lpstr>
      <vt:lpstr>等线</vt:lpstr>
      <vt:lpstr>Times New Roman</vt:lpstr>
      <vt:lpstr>Arial Unicode MS</vt:lpstr>
      <vt:lpstr>SWAstro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2022010576</cp:lastModifiedBy>
  <cp:revision>154</cp:revision>
  <dcterms:created xsi:type="dcterms:W3CDTF">2019-03-03T07:12:00Z</dcterms:created>
  <dcterms:modified xsi:type="dcterms:W3CDTF">2024-08-08T04:58:56Z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04F31086122B4E1BB5D874FAA3094D41_12</vt:lpwstr>
  </property>
  <property fmtid="{D5CDD505-2E9C-101B-9397-08002B2CF9AE}" pid="3" name="KSOProductBuildVer">
    <vt:lpwstr>2052-12.1.0.15404</vt:lpwstr>
  </property>
</Properties>
</file>

<file path=docProps/thumbnail.jpeg>
</file>